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38"/>
  </p:notesMasterIdLst>
  <p:handoutMasterIdLst>
    <p:handoutMasterId r:id="rId39"/>
  </p:handoutMasterIdLst>
  <p:sldIdLst>
    <p:sldId id="256" r:id="rId2"/>
    <p:sldId id="257" r:id="rId3"/>
    <p:sldId id="258" r:id="rId4"/>
    <p:sldId id="261" r:id="rId5"/>
    <p:sldId id="277" r:id="rId6"/>
    <p:sldId id="279" r:id="rId7"/>
    <p:sldId id="280" r:id="rId8"/>
    <p:sldId id="281" r:id="rId9"/>
    <p:sldId id="263" r:id="rId10"/>
    <p:sldId id="282" r:id="rId11"/>
    <p:sldId id="266" r:id="rId12"/>
    <p:sldId id="267" r:id="rId13"/>
    <p:sldId id="283" r:id="rId14"/>
    <p:sldId id="284" r:id="rId15"/>
    <p:sldId id="274" r:id="rId16"/>
    <p:sldId id="300" r:id="rId17"/>
    <p:sldId id="290" r:id="rId18"/>
    <p:sldId id="285" r:id="rId19"/>
    <p:sldId id="269" r:id="rId20"/>
    <p:sldId id="270" r:id="rId21"/>
    <p:sldId id="271" r:id="rId22"/>
    <p:sldId id="286" r:id="rId23"/>
    <p:sldId id="287" r:id="rId24"/>
    <p:sldId id="288" r:id="rId25"/>
    <p:sldId id="289" r:id="rId26"/>
    <p:sldId id="259" r:id="rId27"/>
    <p:sldId id="260" r:id="rId28"/>
    <p:sldId id="278" r:id="rId29"/>
    <p:sldId id="291" r:id="rId30"/>
    <p:sldId id="292" r:id="rId31"/>
    <p:sldId id="295" r:id="rId32"/>
    <p:sldId id="301" r:id="rId33"/>
    <p:sldId id="296" r:id="rId34"/>
    <p:sldId id="297" r:id="rId35"/>
    <p:sldId id="298" r:id="rId36"/>
    <p:sldId id="302" r:id="rId37"/>
  </p:sldIdLst>
  <p:sldSz cx="9144000" cy="6858000" type="screen4x3"/>
  <p:notesSz cx="6991350" cy="9282113"/>
  <p:defaultTextStyle>
    <a:defPPr>
      <a:defRPr lang="en-US"/>
    </a:defPPr>
    <a:lvl1pPr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1pPr>
    <a:lvl2pPr marL="4572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2pPr>
    <a:lvl3pPr marL="9144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3pPr>
    <a:lvl4pPr marL="13716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4pPr>
    <a:lvl5pPr marL="18288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00"/>
    <a:srgbClr val="FFCCFF"/>
    <a:srgbClr val="99CCCC"/>
    <a:srgbClr val="9999FF"/>
    <a:srgbClr val="009999"/>
    <a:srgbClr val="99CCFF"/>
    <a:srgbClr val="CCCC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4975" autoAdjust="0"/>
    <p:restoredTop sz="85131" autoAdjust="0"/>
  </p:normalViewPr>
  <p:slideViewPr>
    <p:cSldViewPr snapToGrid="0">
      <p:cViewPr>
        <p:scale>
          <a:sx n="66" d="100"/>
          <a:sy n="66" d="100"/>
        </p:scale>
        <p:origin x="-1734" y="-156"/>
      </p:cViewPr>
      <p:guideLst>
        <p:guide orient="horz" pos="576"/>
        <p:guide orient="horz" pos="1201"/>
        <p:guide pos="546"/>
        <p:guide pos="5124"/>
        <p:guide pos="619"/>
        <p:guide pos="884"/>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0"/>
    </p:cViewPr>
  </p:notesTextViewPr>
  <p:sorterViewPr>
    <p:cViewPr>
      <p:scale>
        <a:sx n="100" d="100"/>
        <a:sy n="100" d="100"/>
      </p:scale>
      <p:origin x="0" y="12306"/>
    </p:cViewPr>
  </p:sorterViewPr>
  <p:notesViewPr>
    <p:cSldViewPr snapToGrid="0">
      <p:cViewPr>
        <p:scale>
          <a:sx n="75" d="100"/>
          <a:sy n="75" d="100"/>
        </p:scale>
        <p:origin x="-1188" y="-60"/>
      </p:cViewPr>
      <p:guideLst>
        <p:guide orient="horz" pos="3312"/>
        <p:guide orient="horz" pos="2910"/>
        <p:guide orient="horz" pos="300"/>
        <p:guide pos="432"/>
        <p:guide pos="528"/>
        <p:guide pos="656"/>
        <p:guide pos="36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4.xml"/><Relationship Id="rId1" Type="http://schemas.openxmlformats.org/officeDocument/2006/relationships/slide" Target="slides/slide1.xml"/><Relationship Id="rId6" Type="http://schemas.openxmlformats.org/officeDocument/2006/relationships/slide" Target="slides/slide35.xml"/><Relationship Id="rId5" Type="http://schemas.openxmlformats.org/officeDocument/2006/relationships/slide" Target="slides/slide34.xml"/><Relationship Id="rId4"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5" name="Rectangle 3"/>
          <p:cNvSpPr>
            <a:spLocks noGrp="1" noChangeArrowheads="1"/>
          </p:cNvSpPr>
          <p:nvPr>
            <p:ph type="dt" sz="quarter"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spcBef>
                <a:spcPct val="0"/>
              </a:spcBef>
              <a:buClr>
                <a:srgbClr val="000000"/>
              </a:buClr>
              <a:defRPr sz="1200"/>
            </a:lvl1pPr>
          </a:lstStyle>
          <a:p>
            <a:endParaRPr lang="en-US"/>
          </a:p>
        </p:txBody>
      </p:sp>
      <p:sp>
        <p:nvSpPr>
          <p:cNvPr id="115716" name="Rectangle 4"/>
          <p:cNvSpPr>
            <a:spLocks noGrp="1" noChangeArrowheads="1"/>
          </p:cNvSpPr>
          <p:nvPr>
            <p:ph type="ftr" sz="quarter" idx="2"/>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7" name="Rectangle 5"/>
          <p:cNvSpPr>
            <a:spLocks noGrp="1" noChangeArrowheads="1"/>
          </p:cNvSpPr>
          <p:nvPr>
            <p:ph type="sldNum" sz="quarter" idx="3"/>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spcBef>
                <a:spcPct val="0"/>
              </a:spcBef>
              <a:buClr>
                <a:srgbClr val="000000"/>
              </a:buClr>
              <a:defRPr sz="1200"/>
            </a:lvl1pPr>
          </a:lstStyle>
          <a:p>
            <a:fld id="{5DD46117-6526-4FEE-A621-9C0838A05A5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Slide_Image_Placeholder"/>
          <p:cNvSpPr>
            <a:spLocks noChangeArrowheads="1" noTextEdit="1"/>
          </p:cNvSpPr>
          <p:nvPr>
            <p:ph type="sldImg" idx="2"/>
          </p:nvPr>
        </p:nvSpPr>
        <p:spPr bwMode="auto">
          <a:xfrm>
            <a:off x="477838" y="463550"/>
            <a:ext cx="6035675" cy="4525963"/>
          </a:xfrm>
          <a:prstGeom prst="rect">
            <a:avLst/>
          </a:prstGeom>
          <a:noFill/>
          <a:ln w="9525">
            <a:solidFill>
              <a:srgbClr val="000000"/>
            </a:solidFill>
            <a:miter lim="800000"/>
            <a:headEnd/>
            <a:tailEnd/>
          </a:ln>
          <a:effectLst/>
        </p:spPr>
      </p:sp>
      <p:sp>
        <p:nvSpPr>
          <p:cNvPr id="4101" name="Notes_TextBox_Placeholder"/>
          <p:cNvSpPr>
            <a:spLocks noGrp="1" noChangeArrowheads="1"/>
          </p:cNvSpPr>
          <p:nvPr>
            <p:ph type="body" sz="quarter" idx="3"/>
          </p:nvPr>
        </p:nvSpPr>
        <p:spPr bwMode="auto">
          <a:xfrm>
            <a:off x="582613" y="5221288"/>
            <a:ext cx="5826125" cy="3467100"/>
          </a:xfrm>
          <a:prstGeom prst="rect">
            <a:avLst/>
          </a:prstGeom>
          <a:noFill/>
          <a:ln w="9525">
            <a:noFill/>
            <a:miter lim="800000"/>
            <a:headEnd/>
            <a:tailEnd/>
          </a:ln>
          <a:effectLst/>
        </p:spPr>
        <p:txBody>
          <a:bodyPr vert="horz" wrap="square" lIns="12915" tIns="12915" rIns="12915" bIns="129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5" name="Notes_Footer"/>
          <p:cNvSpPr>
            <a:spLocks noChangeArrowheads="1"/>
          </p:cNvSpPr>
          <p:nvPr/>
        </p:nvSpPr>
        <p:spPr bwMode="gray">
          <a:xfrm>
            <a:off x="647700" y="8894763"/>
            <a:ext cx="5838825" cy="180975"/>
          </a:xfrm>
          <a:prstGeom prst="rect">
            <a:avLst/>
          </a:prstGeom>
          <a:solidFill>
            <a:srgbClr val="FFFFFF"/>
          </a:solidFill>
          <a:ln w="9525">
            <a:solidFill>
              <a:srgbClr val="FFFFFF"/>
            </a:solidFill>
            <a:miter lim="800000"/>
            <a:headEnd/>
            <a:tailEnd/>
          </a:ln>
          <a:effectLst/>
        </p:spPr>
        <p:txBody>
          <a:bodyPr wrap="none" lIns="92985" tIns="46493" rIns="92985" bIns="46493" anchor="ctr"/>
          <a:lstStyle/>
          <a:p>
            <a:pPr defTabSz="930275">
              <a:spcBef>
                <a:spcPct val="0"/>
              </a:spcBef>
              <a:buClrTx/>
              <a:buFontTx/>
              <a:buNone/>
            </a:pPr>
            <a:r>
              <a:rPr lang="en-US" sz="1100">
                <a:solidFill>
                  <a:srgbClr val="000000"/>
                </a:solidFill>
                <a:cs typeface="Arial" charset="0"/>
              </a:rPr>
              <a:t>Oracle Database 10</a:t>
            </a:r>
            <a:r>
              <a:rPr lang="en-US" sz="1100" i="1">
                <a:solidFill>
                  <a:srgbClr val="000000"/>
                </a:solidFill>
                <a:cs typeface="Arial" charset="0"/>
              </a:rPr>
              <a:t>g</a:t>
            </a:r>
            <a:r>
              <a:rPr lang="en-US" sz="1100">
                <a:solidFill>
                  <a:srgbClr val="000000"/>
                </a:solidFill>
                <a:cs typeface="Arial" charset="0"/>
              </a:rPr>
              <a:t>: SQL Fundamentals I</a:t>
            </a:r>
            <a:r>
              <a:rPr lang="en-US" sz="1100"/>
              <a:t>   5-</a:t>
            </a:r>
            <a:fld id="{62084278-B43D-44E2-8846-44F578A763BF}" type="slidenum">
              <a:rPr lang="en-US" sz="1100"/>
              <a:pPr defTabSz="930275">
                <a:spcBef>
                  <a:spcPct val="0"/>
                </a:spcBef>
                <a:buClrTx/>
                <a:buFontTx/>
                <a:buNone/>
              </a:pPr>
              <a:t>‹#›</a:t>
            </a:fld>
            <a:endParaRPr lang="en-US" sz="1100"/>
          </a:p>
        </p:txBody>
      </p:sp>
    </p:spTree>
  </p:cSld>
  <p:clrMap bg1="lt1" tx1="dk1" bg2="lt2" tx2="dk2" accent1="accent1" accent2="accent2" accent3="accent3" accent4="accent4" accent5="accent5" accent6="accent6" hlink="hlink" folHlink="folHlink"/>
  <p:notesStyle>
    <a:lvl1pPr algn="l" defTabSz="457200" rtl="0" fontAlgn="base">
      <a:spcBef>
        <a:spcPct val="50000"/>
      </a:spcBef>
      <a:spcAft>
        <a:spcPct val="0"/>
      </a:spcAft>
      <a:buSzPct val="100000"/>
      <a:buFont typeface="Arial" charset="0"/>
      <a:defRPr sz="1200" b="1" kern="1200">
        <a:solidFill>
          <a:schemeClr val="tx1"/>
        </a:solidFill>
        <a:latin typeface="Arial" charset="0"/>
        <a:ea typeface="+mn-ea"/>
        <a:cs typeface="+mn-cs"/>
      </a:defRPr>
    </a:lvl1pPr>
    <a:lvl2pPr marL="114300" algn="l" defTabSz="457200" rtl="0" fontAlgn="base">
      <a:spcBef>
        <a:spcPct val="25000"/>
      </a:spcBef>
      <a:spcAft>
        <a:spcPct val="0"/>
      </a:spcAft>
      <a:buSzPct val="100000"/>
      <a:buFont typeface="Times New Roman" pitchFamily="18" charset="0"/>
      <a:defRPr sz="1200" kern="1200">
        <a:solidFill>
          <a:srgbClr val="000000"/>
        </a:solidFill>
        <a:latin typeface="Times New Roman" pitchFamily="18" charset="0"/>
        <a:ea typeface="+mn-ea"/>
        <a:cs typeface="+mn-cs"/>
      </a:defRPr>
    </a:lvl2pPr>
    <a:lvl3pPr marL="457200" indent="-228600" algn="l" defTabSz="457200" rtl="0" fontAlgn="base">
      <a:spcBef>
        <a:spcPct val="0"/>
      </a:spcBef>
      <a:spcAft>
        <a:spcPct val="0"/>
      </a:spcAft>
      <a:buSzPct val="100000"/>
      <a:buChar char="•"/>
      <a:defRPr sz="1200" kern="1200">
        <a:solidFill>
          <a:srgbClr val="000000"/>
        </a:solidFill>
        <a:latin typeface="Times New Roman" pitchFamily="18" charset="0"/>
        <a:ea typeface="+mn-ea"/>
        <a:cs typeface="+mn-cs"/>
      </a:defRPr>
    </a:lvl3pPr>
    <a:lvl4pPr marL="800100" indent="-228600" algn="l" defTabSz="457200" rtl="0" fontAlgn="base">
      <a:spcBef>
        <a:spcPct val="0"/>
      </a:spcBef>
      <a:spcAft>
        <a:spcPct val="0"/>
      </a:spcAft>
      <a:buSzPct val="100000"/>
      <a:buFont typeface="Times New Roman" pitchFamily="18" charset="0"/>
      <a:buChar char="-"/>
      <a:defRPr sz="1200" kern="1200">
        <a:solidFill>
          <a:srgbClr val="000000"/>
        </a:solidFill>
        <a:latin typeface="Times New Roman" pitchFamily="18" charset="0"/>
        <a:ea typeface="+mn-ea"/>
        <a:cs typeface="+mn-cs"/>
      </a:defRPr>
    </a:lvl4pPr>
    <a:lvl5pPr marL="914400" algn="l" defTabSz="457200" rtl="0" fontAlgn="base">
      <a:spcBef>
        <a:spcPct val="0"/>
      </a:spcBef>
      <a:spcAft>
        <a:spcPct val="0"/>
      </a:spcAft>
      <a:buSzPct val="100000"/>
      <a:buFont typeface="Courier New" pitchFamily="49" charset="0"/>
      <a:defRPr sz="1100" kern="1200">
        <a:solidFill>
          <a:srgbClr val="000000"/>
        </a:solidFill>
        <a:latin typeface="Courier New" pitchFamily="49"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image" Target="../media/image43.png"/><Relationship Id="rId4" Type="http://schemas.openxmlformats.org/officeDocument/2006/relationships/image" Target="../media/image42.png"/></Relationships>
</file>

<file path=ppt/notesSlides/_rels/note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image" Target="../media/image45.png"/></Relationships>
</file>

<file path=ppt/notesSlides/_rels/note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notesSlides/_rels/note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notesSlides/_rels/note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3524" name="Rectangle 4"/>
          <p:cNvSpPr>
            <a:spLocks noChangeArrowheads="1" noTextEdit="1"/>
          </p:cNvSpPr>
          <p:nvPr>
            <p:ph type="sldImg"/>
          </p:nvPr>
        </p:nvSpPr>
        <p:spPr>
          <a:ln/>
        </p:spPr>
      </p:sp>
      <p:sp>
        <p:nvSpPr>
          <p:cNvPr id="363525" name="Rectangle 5"/>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4" name="Rectangle 6"/>
          <p:cNvSpPr>
            <a:spLocks noChangeArrowheads="1" noTextEdit="1"/>
          </p:cNvSpPr>
          <p:nvPr>
            <p:ph type="sldImg"/>
          </p:nvPr>
        </p:nvSpPr>
        <p:spPr>
          <a:ln/>
        </p:spPr>
      </p:sp>
      <p:sp>
        <p:nvSpPr>
          <p:cNvPr id="416775" name="Rectangle 7"/>
          <p:cNvSpPr>
            <a:spLocks noGrp="1" noChangeArrowheads="1"/>
          </p:cNvSpPr>
          <p:nvPr>
            <p:ph type="body" idx="1"/>
          </p:nvPr>
        </p:nvSpPr>
        <p:spPr/>
        <p:txBody>
          <a:bodyPr/>
          <a:lstStyle/>
          <a:p>
            <a:r>
              <a:rPr lang="en-US"/>
              <a:t>Retrieving Records with the </a:t>
            </a:r>
            <a:r>
              <a:rPr lang="en-US">
                <a:latin typeface="Courier New" pitchFamily="49" charset="0"/>
              </a:rPr>
              <a:t>USING</a:t>
            </a:r>
            <a:r>
              <a:rPr lang="en-US"/>
              <a:t> Clause</a:t>
            </a:r>
          </a:p>
          <a:p>
            <a:pPr lvl="1"/>
            <a:r>
              <a:rPr lang="en-US"/>
              <a:t>The slide example joins the </a:t>
            </a:r>
            <a:r>
              <a:rPr lang="en-US">
                <a:latin typeface="Courier New" pitchFamily="49" charset="0"/>
              </a:rPr>
              <a:t>DEPARTMENT_ID</a:t>
            </a:r>
            <a:r>
              <a:rPr lang="en-US"/>
              <a:t> column in the </a:t>
            </a:r>
            <a:r>
              <a:rPr lang="en-US">
                <a:latin typeface="Courier New" pitchFamily="49" charset="0"/>
              </a:rPr>
              <a:t>EMPLOYEES</a:t>
            </a:r>
            <a:r>
              <a:rPr lang="en-US"/>
              <a:t> and </a:t>
            </a:r>
            <a:r>
              <a:rPr lang="en-US">
                <a:latin typeface="Courier New" pitchFamily="49" charset="0"/>
              </a:rPr>
              <a:t>DEPARTMENTS</a:t>
            </a:r>
            <a:r>
              <a:rPr lang="en-US"/>
              <a:t> tables, and thus shows the location where an employee works.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ChangeArrowheads="1"/>
          </p:cNvSpPr>
          <p:nvPr/>
        </p:nvSpPr>
        <p:spPr bwMode="auto">
          <a:xfrm>
            <a:off x="3957638" y="-1588"/>
            <a:ext cx="3033712" cy="466726"/>
          </a:xfrm>
          <a:prstGeom prst="rect">
            <a:avLst/>
          </a:prstGeom>
          <a:noFill/>
          <a:ln w="9525">
            <a:noFill/>
            <a:miter lim="800000"/>
            <a:headEnd/>
            <a:tailEnd/>
          </a:ln>
          <a:effectLst/>
        </p:spPr>
        <p:txBody>
          <a:bodyPr wrap="none" anchor="ctr"/>
          <a:lstStyle/>
          <a:p>
            <a:endParaRPr lang="en-US"/>
          </a:p>
        </p:txBody>
      </p:sp>
      <p:sp>
        <p:nvSpPr>
          <p:cNvPr id="384003" name="Rectangle 3"/>
          <p:cNvSpPr>
            <a:spLocks noChangeArrowheads="1"/>
          </p:cNvSpPr>
          <p:nvPr/>
        </p:nvSpPr>
        <p:spPr bwMode="auto">
          <a:xfrm>
            <a:off x="-1588" y="-1588"/>
            <a:ext cx="3030538" cy="466726"/>
          </a:xfrm>
          <a:prstGeom prst="rect">
            <a:avLst/>
          </a:prstGeom>
          <a:noFill/>
          <a:ln w="9525">
            <a:noFill/>
            <a:miter lim="800000"/>
            <a:headEnd/>
            <a:tailEnd/>
          </a:ln>
          <a:effectLst/>
        </p:spPr>
        <p:txBody>
          <a:bodyPr wrap="none" anchor="ctr"/>
          <a:lstStyle/>
          <a:p>
            <a:endParaRPr lang="en-US"/>
          </a:p>
        </p:txBody>
      </p:sp>
      <p:sp>
        <p:nvSpPr>
          <p:cNvPr id="384006" name="Rectangle 6"/>
          <p:cNvSpPr>
            <a:spLocks noChangeArrowheads="1" noTextEdit="1"/>
          </p:cNvSpPr>
          <p:nvPr>
            <p:ph type="sldImg"/>
          </p:nvPr>
        </p:nvSpPr>
        <p:spPr>
          <a:ln/>
        </p:spPr>
      </p:sp>
      <p:sp>
        <p:nvSpPr>
          <p:cNvPr id="384007" name="Rectangle 7"/>
          <p:cNvSpPr>
            <a:spLocks noGrp="1" noChangeArrowheads="1"/>
          </p:cNvSpPr>
          <p:nvPr>
            <p:ph type="body" idx="1"/>
          </p:nvPr>
        </p:nvSpPr>
        <p:spPr/>
        <p:txBody>
          <a:bodyPr/>
          <a:lstStyle/>
          <a:p>
            <a:pPr algn="just"/>
            <a:r>
              <a:rPr lang="en-US"/>
              <a:t>Qualifying Ambiguous Column Names</a:t>
            </a:r>
            <a:endParaRPr lang="en-US">
              <a:latin typeface="Times" pitchFamily="18" charset="0"/>
            </a:endParaRPr>
          </a:p>
          <a:p>
            <a:pPr lvl="1"/>
            <a:r>
              <a:rPr lang="en-US"/>
              <a:t>You need to qualify the names of the columns with the table name to avoid ambiguity. Without the </a:t>
            </a:r>
            <a:r>
              <a:rPr lang="en-US">
                <a:solidFill>
                  <a:schemeClr val="tx1"/>
                </a:solidFill>
              </a:rPr>
              <a:t>table prefixes</a:t>
            </a:r>
            <a:r>
              <a:rPr lang="en-US"/>
              <a:t>, the </a:t>
            </a:r>
            <a:r>
              <a:rPr lang="en-US">
                <a:latin typeface="Courier New" pitchFamily="49" charset="0"/>
              </a:rPr>
              <a:t>DEPARTMENT_ID</a:t>
            </a:r>
            <a:r>
              <a:rPr lang="en-US"/>
              <a:t> column in the </a:t>
            </a:r>
            <a:r>
              <a:rPr lang="en-US">
                <a:latin typeface="Courier New" pitchFamily="49" charset="0"/>
              </a:rPr>
              <a:t>SELECT</a:t>
            </a:r>
            <a:r>
              <a:rPr lang="en-US"/>
              <a:t> list could be from either the </a:t>
            </a:r>
            <a:r>
              <a:rPr lang="en-US">
                <a:latin typeface="Courier New" pitchFamily="49" charset="0"/>
              </a:rPr>
              <a:t>DEPARTMENTS</a:t>
            </a:r>
            <a:r>
              <a:rPr lang="en-US"/>
              <a:t> table or the </a:t>
            </a:r>
            <a:r>
              <a:rPr lang="en-US">
                <a:latin typeface="Courier New" pitchFamily="49" charset="0"/>
              </a:rPr>
              <a:t>EMPLOYEES</a:t>
            </a:r>
            <a:r>
              <a:rPr lang="en-US"/>
              <a:t> table. It is necessary to add the table prefix to execute your query:</a:t>
            </a:r>
          </a:p>
          <a:p>
            <a:pPr lvl="2" eaLnBrk="0" hangingPunct="0">
              <a:buSzTx/>
              <a:buFontTx/>
              <a:buNone/>
            </a:pPr>
            <a:r>
              <a:rPr lang="en-US" sz="1100">
                <a:latin typeface="Courier New" pitchFamily="49" charset="0"/>
              </a:rPr>
              <a:t>SELECT employees.employee_id, employees.last_name, </a:t>
            </a:r>
          </a:p>
          <a:p>
            <a:pPr lvl="2" eaLnBrk="0" hangingPunct="0">
              <a:buSzTx/>
              <a:buFontTx/>
              <a:buNone/>
            </a:pPr>
            <a:r>
              <a:rPr lang="en-US" sz="1100">
                <a:latin typeface="Courier New" pitchFamily="49" charset="0"/>
              </a:rPr>
              <a:t>       departments.department_id, departments.location_id</a:t>
            </a:r>
          </a:p>
          <a:p>
            <a:pPr lvl="2" eaLnBrk="0" hangingPunct="0">
              <a:buSzTx/>
              <a:buFontTx/>
              <a:buNone/>
            </a:pPr>
            <a:r>
              <a:rPr lang="en-US" sz="1100">
                <a:latin typeface="Courier New" pitchFamily="49" charset="0"/>
              </a:rPr>
              <a:t>FROM   employees JOIN departments</a:t>
            </a:r>
          </a:p>
          <a:p>
            <a:pPr lvl="2" eaLnBrk="0" hangingPunct="0">
              <a:buSzTx/>
              <a:buFontTx/>
              <a:buNone/>
            </a:pPr>
            <a:r>
              <a:rPr lang="en-US" sz="1100">
                <a:latin typeface="Courier New" pitchFamily="49" charset="0"/>
              </a:rPr>
              <a:t>ON     employees.department_id = departments.department_id;</a:t>
            </a:r>
          </a:p>
          <a:p>
            <a:pPr lvl="1"/>
            <a:r>
              <a:rPr lang="en-US"/>
              <a:t>If there are no common column names between the two tables, there is no need to qualify the columns. However, using the table prefix improves performance, because you tell the Oracle server exactly where to find the columns.</a:t>
            </a:r>
          </a:p>
          <a:p>
            <a:pPr lvl="1"/>
            <a:r>
              <a:rPr lang="en-US" b="1"/>
              <a:t>Note:</a:t>
            </a:r>
            <a:r>
              <a:rPr lang="en-US"/>
              <a:t> When joining with the </a:t>
            </a:r>
            <a:r>
              <a:rPr lang="en-US">
                <a:latin typeface="Courier New" pitchFamily="49" charset="0"/>
              </a:rPr>
              <a:t>USING</a:t>
            </a:r>
            <a:r>
              <a:rPr lang="en-US"/>
              <a:t> clause, you cannot qualify a column that is used in the </a:t>
            </a:r>
            <a:r>
              <a:rPr lang="en-US">
                <a:latin typeface="Courier New" pitchFamily="49" charset="0"/>
              </a:rPr>
              <a:t>USING</a:t>
            </a:r>
            <a:r>
              <a:rPr lang="en-US"/>
              <a:t> clause itself. Furthermore, if that column is used anywhere in the SQL statement, you cannot alias 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2" name="Rectangle 4"/>
          <p:cNvSpPr>
            <a:spLocks noChangeArrowheads="1" noTextEdit="1"/>
          </p:cNvSpPr>
          <p:nvPr>
            <p:ph type="sldImg"/>
          </p:nvPr>
        </p:nvSpPr>
        <p:spPr>
          <a:ln/>
        </p:spPr>
      </p:sp>
      <p:sp>
        <p:nvSpPr>
          <p:cNvPr id="386053" name="Rectangle 5"/>
          <p:cNvSpPr>
            <a:spLocks noGrp="1" noChangeArrowheads="1"/>
          </p:cNvSpPr>
          <p:nvPr>
            <p:ph type="body" idx="1"/>
          </p:nvPr>
        </p:nvSpPr>
        <p:spPr/>
        <p:txBody>
          <a:bodyPr/>
          <a:lstStyle/>
          <a:p>
            <a:r>
              <a:rPr lang="en-US"/>
              <a:t>Using Table Aliases</a:t>
            </a:r>
          </a:p>
          <a:p>
            <a:pPr lvl="1"/>
            <a:r>
              <a:rPr lang="en-US"/>
              <a:t>Qualifying column names with table names can be very time consuming, particularly if table names are lengthy. You can use </a:t>
            </a:r>
            <a:r>
              <a:rPr lang="en-US" i="1"/>
              <a:t>table aliases</a:t>
            </a:r>
            <a:r>
              <a:rPr lang="en-US"/>
              <a:t> instead of table names. Just as a column alias gives a column another name, a table alias gives a table another name. Table aliases help to keep SQL code smaller, therefore using less memory.</a:t>
            </a:r>
          </a:p>
          <a:p>
            <a:pPr lvl="1"/>
            <a:r>
              <a:rPr lang="en-US"/>
              <a:t>Notice how </a:t>
            </a:r>
            <a:r>
              <a:rPr lang="en-US">
                <a:solidFill>
                  <a:schemeClr val="tx1"/>
                </a:solidFill>
              </a:rPr>
              <a:t>table aliases</a:t>
            </a:r>
            <a:r>
              <a:rPr lang="en-US"/>
              <a:t> are identified in the </a:t>
            </a:r>
            <a:r>
              <a:rPr lang="en-US">
                <a:latin typeface="Courier New" pitchFamily="49" charset="0"/>
              </a:rPr>
              <a:t>FROM</a:t>
            </a:r>
            <a:r>
              <a:rPr lang="en-US"/>
              <a:t> clause in the example. The table name is specified in full, followed by a space and then the table alias. The </a:t>
            </a:r>
            <a:r>
              <a:rPr lang="en-US">
                <a:latin typeface="Courier New" pitchFamily="49" charset="0"/>
              </a:rPr>
              <a:t>EMPLOYEES</a:t>
            </a:r>
            <a:r>
              <a:rPr lang="en-US"/>
              <a:t> table has been given an alias of </a:t>
            </a:r>
            <a:r>
              <a:rPr lang="en-US">
                <a:latin typeface="Courier New" pitchFamily="49" charset="0"/>
              </a:rPr>
              <a:t>e</a:t>
            </a:r>
            <a:r>
              <a:rPr lang="en-US"/>
              <a:t>, and the </a:t>
            </a:r>
            <a:r>
              <a:rPr lang="en-US">
                <a:latin typeface="Courier New" pitchFamily="49" charset="0"/>
              </a:rPr>
              <a:t>DEPARTMENTS</a:t>
            </a:r>
            <a:r>
              <a:rPr lang="en-US"/>
              <a:t> table has an alias of </a:t>
            </a:r>
            <a:r>
              <a:rPr lang="en-US">
                <a:latin typeface="Courier New" pitchFamily="49" charset="0"/>
              </a:rPr>
              <a:t>d</a:t>
            </a:r>
            <a:r>
              <a:rPr lang="en-US"/>
              <a:t>.</a:t>
            </a:r>
          </a:p>
          <a:p>
            <a:pPr lvl="1"/>
            <a:r>
              <a:rPr lang="en-US" b="1"/>
              <a:t>Guidelines</a:t>
            </a:r>
          </a:p>
          <a:p>
            <a:pPr lvl="2"/>
            <a:r>
              <a:rPr lang="en-US"/>
              <a:t>Table aliases can be up to 30 characters in length, but shorter aliases are better than longer ones.</a:t>
            </a:r>
          </a:p>
          <a:p>
            <a:pPr lvl="2"/>
            <a:r>
              <a:rPr lang="en-US"/>
              <a:t>If a table alias is used for a particular table name in the </a:t>
            </a:r>
            <a:r>
              <a:rPr lang="en-US">
                <a:latin typeface="Courier New" pitchFamily="49" charset="0"/>
              </a:rPr>
              <a:t>FROM</a:t>
            </a:r>
            <a:r>
              <a:rPr lang="en-US"/>
              <a:t> clause, then that table alias must be substituted for the table name throughout the </a:t>
            </a:r>
            <a:r>
              <a:rPr lang="en-US">
                <a:latin typeface="Courier New" pitchFamily="49" charset="0"/>
              </a:rPr>
              <a:t>SELECT</a:t>
            </a:r>
            <a:r>
              <a:rPr lang="en-US"/>
              <a:t> statement.</a:t>
            </a:r>
          </a:p>
          <a:p>
            <a:pPr lvl="2"/>
            <a:r>
              <a:rPr lang="en-US"/>
              <a:t>Table aliases should be meaningful.</a:t>
            </a:r>
          </a:p>
          <a:p>
            <a:pPr lvl="2"/>
            <a:r>
              <a:rPr lang="en-US"/>
              <a:t>The table alias is valid for only the current </a:t>
            </a:r>
            <a:r>
              <a:rPr lang="en-US">
                <a:latin typeface="Courier New" pitchFamily="49" charset="0"/>
              </a:rPr>
              <a:t>SELECT</a:t>
            </a:r>
            <a:r>
              <a:rPr lang="en-US"/>
              <a:t> statement.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0" name="Rectangle 2052"/>
          <p:cNvSpPr>
            <a:spLocks noChangeArrowheads="1" noTextEdit="1"/>
          </p:cNvSpPr>
          <p:nvPr>
            <p:ph type="sldImg"/>
          </p:nvPr>
        </p:nvSpPr>
        <p:spPr>
          <a:ln/>
        </p:spPr>
      </p:sp>
      <p:sp>
        <p:nvSpPr>
          <p:cNvPr id="418821" name="Rectangle 2053"/>
          <p:cNvSpPr>
            <a:spLocks noGrp="1" noChangeArrowheads="1"/>
          </p:cNvSpPr>
          <p:nvPr>
            <p:ph type="body" idx="1"/>
          </p:nvPr>
        </p:nvSpPr>
        <p:spPr/>
        <p:txBody>
          <a:bodyPr/>
          <a:lstStyle/>
          <a:p>
            <a:r>
              <a:rPr lang="en-US">
                <a:latin typeface="Courier New" pitchFamily="49" charset="0"/>
              </a:rPr>
              <a:t>ON</a:t>
            </a:r>
            <a:r>
              <a:rPr lang="en-US"/>
              <a:t> Clause </a:t>
            </a:r>
          </a:p>
          <a:p>
            <a:pPr lvl="1"/>
            <a:r>
              <a:rPr lang="en-US"/>
              <a:t>Use the </a:t>
            </a:r>
            <a:r>
              <a:rPr lang="en-US">
                <a:solidFill>
                  <a:schemeClr val="tx1"/>
                </a:solidFill>
                <a:latin typeface="Courier New" pitchFamily="49" charset="0"/>
              </a:rPr>
              <a:t>ON</a:t>
            </a:r>
            <a:r>
              <a:rPr lang="en-US">
                <a:solidFill>
                  <a:schemeClr val="tx1"/>
                </a:solidFill>
              </a:rPr>
              <a:t> clause</a:t>
            </a:r>
            <a:r>
              <a:rPr lang="en-US"/>
              <a:t> to specify a join condition. This lets you specify join conditions separate from any search or filter conditions in the </a:t>
            </a:r>
            <a:r>
              <a:rPr lang="en-US">
                <a:latin typeface="Courier New" pitchFamily="49" charset="0"/>
              </a:rPr>
              <a:t>WHERE</a:t>
            </a:r>
            <a:r>
              <a:rPr lang="en-US"/>
              <a:t> clause.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71" name="Rectangle 7"/>
          <p:cNvSpPr>
            <a:spLocks noChangeArrowheads="1" noTextEdit="1"/>
          </p:cNvSpPr>
          <p:nvPr>
            <p:ph type="sldImg"/>
          </p:nvPr>
        </p:nvSpPr>
        <p:spPr>
          <a:ln/>
        </p:spPr>
      </p:sp>
      <p:sp>
        <p:nvSpPr>
          <p:cNvPr id="420872" name="Rectangle 8"/>
          <p:cNvSpPr>
            <a:spLocks noGrp="1" noChangeArrowheads="1"/>
          </p:cNvSpPr>
          <p:nvPr>
            <p:ph type="body" idx="1"/>
          </p:nvPr>
        </p:nvSpPr>
        <p:spPr/>
        <p:txBody>
          <a:bodyPr/>
          <a:lstStyle/>
          <a:p>
            <a:r>
              <a:rPr lang="en-US"/>
              <a:t>Creating Joins with the </a:t>
            </a:r>
            <a:r>
              <a:rPr lang="en-US">
                <a:latin typeface="Courier New" pitchFamily="49" charset="0"/>
              </a:rPr>
              <a:t>ON</a:t>
            </a:r>
            <a:r>
              <a:rPr lang="en-US"/>
              <a:t> Clause</a:t>
            </a:r>
          </a:p>
          <a:p>
            <a:pPr lvl="1"/>
            <a:r>
              <a:rPr lang="en-US"/>
              <a:t>In this example, the </a:t>
            </a:r>
            <a:r>
              <a:rPr lang="en-US">
                <a:latin typeface="Courier New" pitchFamily="49" charset="0"/>
              </a:rPr>
              <a:t>DEPARTMENT_ID</a:t>
            </a:r>
            <a:r>
              <a:rPr lang="en-US"/>
              <a:t> columns in the </a:t>
            </a:r>
            <a:r>
              <a:rPr lang="en-US">
                <a:latin typeface="Courier New" pitchFamily="49" charset="0"/>
              </a:rPr>
              <a:t>EMPLOYEES</a:t>
            </a:r>
            <a:r>
              <a:rPr lang="en-US"/>
              <a:t> and </a:t>
            </a:r>
            <a:r>
              <a:rPr lang="en-US">
                <a:latin typeface="Courier New" pitchFamily="49" charset="0"/>
              </a:rPr>
              <a:t>DEPARTMENTS</a:t>
            </a:r>
            <a:r>
              <a:rPr lang="en-US"/>
              <a:t> table are joined using the </a:t>
            </a:r>
            <a:r>
              <a:rPr lang="en-US">
                <a:latin typeface="Courier New" pitchFamily="49" charset="0"/>
              </a:rPr>
              <a:t>ON</a:t>
            </a:r>
            <a:r>
              <a:rPr lang="en-US"/>
              <a:t> clause. Wherever a department ID in the </a:t>
            </a:r>
            <a:r>
              <a:rPr lang="en-US">
                <a:latin typeface="Courier New" pitchFamily="49" charset="0"/>
              </a:rPr>
              <a:t>EMPLOYEES</a:t>
            </a:r>
            <a:r>
              <a:rPr lang="en-US"/>
              <a:t> table equals a department ID in the </a:t>
            </a:r>
            <a:r>
              <a:rPr lang="en-US">
                <a:latin typeface="Courier New" pitchFamily="49" charset="0"/>
              </a:rPr>
              <a:t>DEPARTMENTS</a:t>
            </a:r>
            <a:r>
              <a:rPr lang="en-US"/>
              <a:t> table, the row is returned.</a:t>
            </a:r>
          </a:p>
          <a:p>
            <a:pPr lvl="1"/>
            <a:r>
              <a:rPr lang="en-US"/>
              <a:t>You can also use the ON clause to join columns that have different names.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90" name="Rectangle 6"/>
          <p:cNvSpPr>
            <a:spLocks noChangeArrowheads="1" noTextEdit="1"/>
          </p:cNvSpPr>
          <p:nvPr>
            <p:ph type="sldImg"/>
          </p:nvPr>
        </p:nvSpPr>
        <p:spPr>
          <a:ln/>
        </p:spPr>
      </p:sp>
      <p:sp>
        <p:nvSpPr>
          <p:cNvPr id="400391" name="Rectangle 7"/>
          <p:cNvSpPr>
            <a:spLocks noGrp="1" noChangeArrowheads="1"/>
          </p:cNvSpPr>
          <p:nvPr>
            <p:ph type="body" idx="1"/>
          </p:nvPr>
        </p:nvSpPr>
        <p:spPr/>
        <p:txBody>
          <a:bodyPr/>
          <a:lstStyle/>
          <a:p>
            <a:r>
              <a:rPr lang="en-US"/>
              <a:t>Joining a Table to Itself</a:t>
            </a:r>
          </a:p>
          <a:p>
            <a:pPr lvl="1"/>
            <a:r>
              <a:rPr lang="en-US"/>
              <a:t>Sometimes you need to join a table to itself. To find the name of each employee’s manager, you need to join the </a:t>
            </a:r>
            <a:r>
              <a:rPr lang="en-US">
                <a:latin typeface="Courier New" pitchFamily="49" charset="0"/>
              </a:rPr>
              <a:t>EMPLOYEES</a:t>
            </a:r>
            <a:r>
              <a:rPr lang="en-US"/>
              <a:t> table to itself, or perform a self join. For example, to find the name of Lorentz’s manager, you need to: </a:t>
            </a:r>
          </a:p>
          <a:p>
            <a:pPr lvl="2"/>
            <a:r>
              <a:rPr lang="en-US"/>
              <a:t>Find Lorentz in the </a:t>
            </a:r>
            <a:r>
              <a:rPr lang="en-US">
                <a:latin typeface="Courier New" pitchFamily="49" charset="0"/>
              </a:rPr>
              <a:t>EMPLOYEES</a:t>
            </a:r>
            <a:r>
              <a:rPr lang="en-US"/>
              <a:t> table by looking at the </a:t>
            </a:r>
            <a:r>
              <a:rPr lang="en-US">
                <a:latin typeface="Courier New" pitchFamily="49" charset="0"/>
              </a:rPr>
              <a:t>LAST_NAME</a:t>
            </a:r>
            <a:r>
              <a:rPr lang="en-US"/>
              <a:t> column. </a:t>
            </a:r>
          </a:p>
          <a:p>
            <a:pPr lvl="2"/>
            <a:r>
              <a:rPr lang="en-US"/>
              <a:t>Find the manager number for Lorentz by looking at the </a:t>
            </a:r>
            <a:r>
              <a:rPr lang="en-US">
                <a:latin typeface="Courier New" pitchFamily="49" charset="0"/>
              </a:rPr>
              <a:t>MANAGER_ID</a:t>
            </a:r>
            <a:r>
              <a:rPr lang="en-US"/>
              <a:t> column. Lorentz’s manager number is 103. </a:t>
            </a:r>
          </a:p>
          <a:p>
            <a:pPr lvl="2"/>
            <a:r>
              <a:rPr lang="en-US"/>
              <a:t>Find the name of the manager with </a:t>
            </a:r>
            <a:r>
              <a:rPr lang="en-US">
                <a:latin typeface="Courier New" pitchFamily="49" charset="0"/>
              </a:rPr>
              <a:t>EMPLOYEE_ID</a:t>
            </a:r>
            <a:r>
              <a:rPr lang="en-US"/>
              <a:t> 103 by looking at the </a:t>
            </a:r>
            <a:r>
              <a:rPr lang="en-US">
                <a:latin typeface="Courier New" pitchFamily="49" charset="0"/>
              </a:rPr>
              <a:t>LAST_NAME</a:t>
            </a:r>
            <a:r>
              <a:rPr lang="en-US"/>
              <a:t> column. Hunold’s employee number is 103, so Hunold is Lorentz’s manager. </a:t>
            </a:r>
          </a:p>
          <a:p>
            <a:pPr lvl="1"/>
            <a:r>
              <a:rPr lang="en-US"/>
              <a:t>In this process, you look in the table twice. The first time you look in the table to find Lorentz in the </a:t>
            </a:r>
            <a:r>
              <a:rPr lang="en-US">
                <a:latin typeface="Courier New" pitchFamily="49" charset="0"/>
              </a:rPr>
              <a:t>LAST_NAME</a:t>
            </a:r>
            <a:r>
              <a:rPr lang="en-US"/>
              <a:t> column and </a:t>
            </a:r>
            <a:r>
              <a:rPr lang="en-US">
                <a:latin typeface="Courier New" pitchFamily="49" charset="0"/>
              </a:rPr>
              <a:t>MANAGER_ID</a:t>
            </a:r>
            <a:r>
              <a:rPr lang="en-US"/>
              <a:t> value of 103. The second time you look in the </a:t>
            </a:r>
            <a:r>
              <a:rPr lang="en-US">
                <a:latin typeface="Courier New" pitchFamily="49" charset="0"/>
              </a:rPr>
              <a:t>EMPLOYEE_ID</a:t>
            </a:r>
            <a:r>
              <a:rPr lang="en-US"/>
              <a:t> column to find 103 and the </a:t>
            </a:r>
            <a:r>
              <a:rPr lang="en-US">
                <a:latin typeface="Courier New" pitchFamily="49" charset="0"/>
              </a:rPr>
              <a:t>LAST_NAME</a:t>
            </a:r>
            <a:r>
              <a:rPr lang="en-US"/>
              <a:t> column to find Hunold.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2"/>
          <p:cNvSpPr>
            <a:spLocks noChangeArrowheads="1" noTextEdit="1"/>
          </p:cNvSpPr>
          <p:nvPr>
            <p:ph type="sldImg"/>
          </p:nvPr>
        </p:nvSpPr>
        <p:spPr>
          <a:ln/>
        </p:spPr>
      </p:sp>
      <p:sp>
        <p:nvSpPr>
          <p:cNvPr id="471043" name="Rectangle 3"/>
          <p:cNvSpPr>
            <a:spLocks noGrp="1" noChangeArrowheads="1"/>
          </p:cNvSpPr>
          <p:nvPr>
            <p:ph type="body" idx="1"/>
          </p:nvPr>
        </p:nvSpPr>
        <p:spPr/>
        <p:txBody>
          <a:bodyPr/>
          <a:lstStyle/>
          <a:p>
            <a:r>
              <a:rPr lang="en-US"/>
              <a:t>Joining a Table to Itself (continued)</a:t>
            </a:r>
          </a:p>
          <a:p>
            <a:pPr lvl="1"/>
            <a:r>
              <a:rPr lang="en-US"/>
              <a:t>The </a:t>
            </a:r>
            <a:r>
              <a:rPr lang="en-US">
                <a:solidFill>
                  <a:schemeClr val="tx1"/>
                </a:solidFill>
                <a:latin typeface="Courier New" pitchFamily="49" charset="0"/>
              </a:rPr>
              <a:t>ON</a:t>
            </a:r>
            <a:r>
              <a:rPr lang="en-US">
                <a:solidFill>
                  <a:schemeClr val="tx1"/>
                </a:solidFill>
              </a:rPr>
              <a:t> clause</a:t>
            </a:r>
            <a:r>
              <a:rPr lang="en-US"/>
              <a:t> can also be used to join columns that have different names, within the same table or in a different table. </a:t>
            </a:r>
          </a:p>
          <a:p>
            <a:pPr lvl="1"/>
            <a:r>
              <a:rPr lang="en-US"/>
              <a:t>The example shown is a self-join of the </a:t>
            </a:r>
            <a:r>
              <a:rPr lang="en-US">
                <a:latin typeface="Courier New" pitchFamily="49" charset="0"/>
              </a:rPr>
              <a:t>EMPLOYEES</a:t>
            </a:r>
            <a:r>
              <a:rPr lang="en-US"/>
              <a:t> table, based on the </a:t>
            </a:r>
            <a:r>
              <a:rPr lang="en-US">
                <a:latin typeface="Courier New" pitchFamily="49" charset="0"/>
              </a:rPr>
              <a:t>EMPLOYEE_ID</a:t>
            </a:r>
            <a:r>
              <a:rPr lang="en-US"/>
              <a:t> and </a:t>
            </a:r>
            <a:r>
              <a:rPr lang="en-US">
                <a:latin typeface="Courier New" pitchFamily="49" charset="0"/>
              </a:rPr>
              <a:t>MANAGER_ID</a:t>
            </a:r>
            <a:r>
              <a:rPr lang="en-US"/>
              <a:t> columns.</a:t>
            </a:r>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6" name="Rectangle 4"/>
          <p:cNvSpPr>
            <a:spLocks noChangeArrowheads="1" noTextEdit="1"/>
          </p:cNvSpPr>
          <p:nvPr>
            <p:ph type="sldImg"/>
          </p:nvPr>
        </p:nvSpPr>
        <p:spPr>
          <a:ln/>
        </p:spPr>
      </p:sp>
      <p:sp>
        <p:nvSpPr>
          <p:cNvPr id="433157" name="Rectangle 5"/>
          <p:cNvSpPr>
            <a:spLocks noGrp="1" noChangeArrowheads="1"/>
          </p:cNvSpPr>
          <p:nvPr>
            <p:ph type="body" idx="1"/>
          </p:nvPr>
        </p:nvSpPr>
        <p:spPr/>
        <p:txBody>
          <a:bodyPr/>
          <a:lstStyle/>
          <a:p>
            <a:r>
              <a:rPr lang="en-US"/>
              <a:t>Applying Additional Conditions to a Join</a:t>
            </a:r>
          </a:p>
          <a:p>
            <a:pPr lvl="1"/>
            <a:r>
              <a:rPr lang="en-US"/>
              <a:t>You can apply additional conditions to the join. </a:t>
            </a:r>
          </a:p>
          <a:p>
            <a:pPr lvl="1"/>
            <a:r>
              <a:rPr lang="en-US"/>
              <a:t>The example shown performs a join on the </a:t>
            </a:r>
            <a:r>
              <a:rPr lang="en-US">
                <a:latin typeface="Courier New" pitchFamily="49" charset="0"/>
              </a:rPr>
              <a:t>EMPLOYEES</a:t>
            </a:r>
            <a:r>
              <a:rPr lang="en-US"/>
              <a:t> and </a:t>
            </a:r>
            <a:r>
              <a:rPr lang="en-US">
                <a:latin typeface="Courier New" pitchFamily="49" charset="0"/>
              </a:rPr>
              <a:t>DEPARTMENTS</a:t>
            </a:r>
            <a:r>
              <a:rPr lang="en-US"/>
              <a:t> tables and, in addition, displays only employees who have a manager ID of 149. To add additional conditions to the </a:t>
            </a:r>
            <a:r>
              <a:rPr lang="en-US">
                <a:latin typeface="Courier New" pitchFamily="49" charset="0"/>
              </a:rPr>
              <a:t>ON</a:t>
            </a:r>
            <a:r>
              <a:rPr lang="en-US"/>
              <a:t> clause, you can add </a:t>
            </a:r>
            <a:r>
              <a:rPr lang="en-US">
                <a:latin typeface="Courier New" pitchFamily="49" charset="0"/>
              </a:rPr>
              <a:t>AND</a:t>
            </a:r>
            <a:r>
              <a:rPr lang="en-US"/>
              <a:t> clauses. Alternatively, you can use a </a:t>
            </a:r>
            <a:r>
              <a:rPr lang="en-US">
                <a:latin typeface="Courier New" pitchFamily="49" charset="0"/>
              </a:rPr>
              <a:t>WHERE</a:t>
            </a:r>
            <a:r>
              <a:rPr lang="en-US"/>
              <a:t> clause to apply additional conditions:</a:t>
            </a:r>
          </a:p>
          <a:p>
            <a:pPr lvl="2">
              <a:buFontTx/>
              <a:buNone/>
            </a:pPr>
            <a:r>
              <a:rPr lang="en-US" sz="1100">
                <a:latin typeface="Courier New" pitchFamily="49" charset="0"/>
              </a:rPr>
              <a:t>SELECT e.employee_id, e.last_name, e.department_id,</a:t>
            </a:r>
          </a:p>
          <a:p>
            <a:pPr lvl="2">
              <a:buFontTx/>
              <a:buNone/>
            </a:pPr>
            <a:r>
              <a:rPr lang="en-US" sz="1100">
                <a:latin typeface="Courier New" pitchFamily="49" charset="0"/>
              </a:rPr>
              <a:t>       d.department_id, d.location_id</a:t>
            </a:r>
          </a:p>
          <a:p>
            <a:pPr lvl="2">
              <a:buFontTx/>
              <a:buNone/>
            </a:pPr>
            <a:r>
              <a:rPr lang="en-US" sz="1100">
                <a:latin typeface="Courier New" pitchFamily="49" charset="0"/>
              </a:rPr>
              <a:t>FROM   employees e JOIN departments d</a:t>
            </a:r>
          </a:p>
          <a:p>
            <a:pPr lvl="2">
              <a:buFontTx/>
              <a:buNone/>
            </a:pPr>
            <a:r>
              <a:rPr lang="en-US" sz="1100">
                <a:latin typeface="Courier New" pitchFamily="49" charset="0"/>
              </a:rPr>
              <a:t>ON    (e.department_id = d.department_id)</a:t>
            </a:r>
          </a:p>
          <a:p>
            <a:pPr lvl="2">
              <a:buFontTx/>
              <a:buNone/>
            </a:pPr>
            <a:r>
              <a:rPr lang="en-US" sz="1100">
                <a:latin typeface="Courier New" pitchFamily="49" charset="0"/>
              </a:rPr>
              <a:t>WHERE  e.manager_id = 149;</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6" name="Rectangle 4"/>
          <p:cNvSpPr>
            <a:spLocks noChangeArrowheads="1" noTextEdit="1"/>
          </p:cNvSpPr>
          <p:nvPr>
            <p:ph type="sldImg"/>
          </p:nvPr>
        </p:nvSpPr>
        <p:spPr>
          <a:ln/>
        </p:spPr>
      </p:sp>
      <p:sp>
        <p:nvSpPr>
          <p:cNvPr id="422917" name="Rectangle 5"/>
          <p:cNvSpPr>
            <a:spLocks noGrp="1" noChangeArrowheads="1"/>
          </p:cNvSpPr>
          <p:nvPr>
            <p:ph type="body" idx="1"/>
          </p:nvPr>
        </p:nvSpPr>
        <p:spPr/>
        <p:txBody>
          <a:bodyPr/>
          <a:lstStyle/>
          <a:p>
            <a:pPr>
              <a:lnSpc>
                <a:spcPct val="95000"/>
              </a:lnSpc>
            </a:pPr>
            <a:r>
              <a:rPr lang="en-US"/>
              <a:t>Three-Way Joins</a:t>
            </a:r>
          </a:p>
          <a:p>
            <a:pPr lvl="1">
              <a:lnSpc>
                <a:spcPct val="95000"/>
              </a:lnSpc>
            </a:pPr>
            <a:r>
              <a:rPr lang="en-US"/>
              <a:t>A </a:t>
            </a:r>
            <a:r>
              <a:rPr lang="en-US">
                <a:solidFill>
                  <a:schemeClr val="tx1"/>
                </a:solidFill>
              </a:rPr>
              <a:t>three-way join</a:t>
            </a:r>
            <a:r>
              <a:rPr lang="en-US"/>
              <a:t> is a join of three tables. In SQL:1999</a:t>
            </a:r>
            <a:r>
              <a:rPr lang="en-US">
                <a:solidFill>
                  <a:schemeClr val="tx1"/>
                </a:solidFill>
                <a:cs typeface="Times New Roman" pitchFamily="18" charset="0"/>
              </a:rPr>
              <a:t>–</a:t>
            </a:r>
            <a:r>
              <a:rPr lang="en-US">
                <a:solidFill>
                  <a:schemeClr val="tx1"/>
                </a:solidFill>
              </a:rPr>
              <a:t>compliant syntax</a:t>
            </a:r>
            <a:r>
              <a:rPr lang="en-US"/>
              <a:t>, joins are performed from left to right. So the first join to be performed is </a:t>
            </a:r>
            <a:r>
              <a:rPr lang="en-US">
                <a:latin typeface="Courier New" pitchFamily="49" charset="0"/>
              </a:rPr>
              <a:t>EMPLOYEES</a:t>
            </a:r>
            <a:r>
              <a:rPr lang="en-US"/>
              <a:t> </a:t>
            </a:r>
            <a:r>
              <a:rPr lang="en-US">
                <a:latin typeface="Courier New" pitchFamily="49" charset="0"/>
              </a:rPr>
              <a:t>JOIN</a:t>
            </a:r>
            <a:r>
              <a:rPr lang="en-US"/>
              <a:t> </a:t>
            </a:r>
            <a:r>
              <a:rPr lang="en-US">
                <a:latin typeface="Courier New" pitchFamily="49" charset="0"/>
              </a:rPr>
              <a:t>DEPARTMENTS</a:t>
            </a:r>
            <a:r>
              <a:rPr lang="en-US"/>
              <a:t>. The first join condition can reference columns in </a:t>
            </a:r>
            <a:r>
              <a:rPr lang="en-US">
                <a:latin typeface="Courier New" pitchFamily="49" charset="0"/>
              </a:rPr>
              <a:t>EMPLOYEES</a:t>
            </a:r>
            <a:r>
              <a:rPr lang="en-US"/>
              <a:t> and </a:t>
            </a:r>
            <a:r>
              <a:rPr lang="en-US">
                <a:latin typeface="Courier New" pitchFamily="49" charset="0"/>
              </a:rPr>
              <a:t>DEPARTMENTS</a:t>
            </a:r>
            <a:r>
              <a:rPr lang="en-US"/>
              <a:t> but cannot reference columns in </a:t>
            </a:r>
            <a:r>
              <a:rPr lang="en-US">
                <a:latin typeface="Courier New" pitchFamily="49" charset="0"/>
              </a:rPr>
              <a:t>LOCATIONS</a:t>
            </a:r>
            <a:r>
              <a:rPr lang="en-US"/>
              <a:t>. The second join condition can reference columns from all three tables.</a:t>
            </a:r>
            <a:endParaRPr lang="en-US">
              <a:solidFill>
                <a:srgbClr val="0000FF"/>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ChangeArrowheads="1"/>
          </p:cNvSpPr>
          <p:nvPr/>
        </p:nvSpPr>
        <p:spPr bwMode="auto">
          <a:xfrm>
            <a:off x="3959225" y="-1588"/>
            <a:ext cx="3032125" cy="466726"/>
          </a:xfrm>
          <a:prstGeom prst="rect">
            <a:avLst/>
          </a:prstGeom>
          <a:noFill/>
          <a:ln w="9525">
            <a:noFill/>
            <a:miter lim="800000"/>
            <a:headEnd/>
            <a:tailEnd/>
          </a:ln>
          <a:effectLst/>
        </p:spPr>
        <p:txBody>
          <a:bodyPr wrap="none" anchor="ctr"/>
          <a:lstStyle/>
          <a:p>
            <a:endParaRPr lang="en-US"/>
          </a:p>
        </p:txBody>
      </p:sp>
      <p:sp>
        <p:nvSpPr>
          <p:cNvPr id="390147" name="Rectangle 3"/>
          <p:cNvSpPr>
            <a:spLocks noChangeArrowheads="1"/>
          </p:cNvSpPr>
          <p:nvPr/>
        </p:nvSpPr>
        <p:spPr bwMode="auto">
          <a:xfrm>
            <a:off x="-1588" y="-1588"/>
            <a:ext cx="3027363" cy="466726"/>
          </a:xfrm>
          <a:prstGeom prst="rect">
            <a:avLst/>
          </a:prstGeom>
          <a:noFill/>
          <a:ln w="9525">
            <a:noFill/>
            <a:miter lim="800000"/>
            <a:headEnd/>
            <a:tailEnd/>
          </a:ln>
          <a:effectLst/>
        </p:spPr>
        <p:txBody>
          <a:bodyPr wrap="none" anchor="ctr"/>
          <a:lstStyle/>
          <a:p>
            <a:endParaRPr lang="en-US"/>
          </a:p>
        </p:txBody>
      </p:sp>
      <p:sp>
        <p:nvSpPr>
          <p:cNvPr id="390150" name="Rectangle 6"/>
          <p:cNvSpPr>
            <a:spLocks noChangeArrowheads="1" noTextEdit="1"/>
          </p:cNvSpPr>
          <p:nvPr>
            <p:ph type="sldImg"/>
          </p:nvPr>
        </p:nvSpPr>
        <p:spPr>
          <a:ln/>
        </p:spPr>
      </p:sp>
      <p:sp>
        <p:nvSpPr>
          <p:cNvPr id="390151" name="Rectangle 7"/>
          <p:cNvSpPr>
            <a:spLocks noGrp="1" noChangeArrowheads="1"/>
          </p:cNvSpPr>
          <p:nvPr>
            <p:ph type="body" idx="1"/>
          </p:nvPr>
        </p:nvSpPr>
        <p:spPr/>
        <p:txBody>
          <a:bodyPr/>
          <a:lstStyle/>
          <a:p>
            <a:r>
              <a:rPr lang="en-US"/>
              <a:t>Non-Equijoins</a:t>
            </a:r>
          </a:p>
          <a:p>
            <a:pPr lvl="1"/>
            <a:r>
              <a:rPr lang="en-US"/>
              <a:t>A </a:t>
            </a:r>
            <a:r>
              <a:rPr lang="en-US">
                <a:solidFill>
                  <a:schemeClr val="tx1"/>
                </a:solidFill>
              </a:rPr>
              <a:t>non-equijoin</a:t>
            </a:r>
            <a:r>
              <a:rPr lang="en-US"/>
              <a:t> is a join condition containing something other than an equality operator.</a:t>
            </a:r>
          </a:p>
          <a:p>
            <a:pPr lvl="1"/>
            <a:r>
              <a:rPr lang="en-US"/>
              <a:t>The relationship between the </a:t>
            </a:r>
            <a:r>
              <a:rPr lang="en-US">
                <a:latin typeface="Courier New" pitchFamily="49" charset="0"/>
              </a:rPr>
              <a:t>EMPLOYEES</a:t>
            </a:r>
            <a:r>
              <a:rPr lang="en-US"/>
              <a:t> table and the </a:t>
            </a:r>
            <a:r>
              <a:rPr lang="en-US">
                <a:latin typeface="Courier New" pitchFamily="49" charset="0"/>
              </a:rPr>
              <a:t>JOB_GRADES</a:t>
            </a:r>
            <a:r>
              <a:rPr lang="en-US"/>
              <a:t> table is an example of a non-equijoin. A relationship between the two tables is that the </a:t>
            </a:r>
            <a:r>
              <a:rPr lang="en-US">
                <a:latin typeface="Courier New" pitchFamily="49" charset="0"/>
              </a:rPr>
              <a:t>SALARY</a:t>
            </a:r>
            <a:r>
              <a:rPr lang="en-US"/>
              <a:t> column in the </a:t>
            </a:r>
            <a:r>
              <a:rPr lang="en-US">
                <a:latin typeface="Courier New" pitchFamily="49" charset="0"/>
              </a:rPr>
              <a:t>EMPLOYEES</a:t>
            </a:r>
            <a:r>
              <a:rPr lang="en-US"/>
              <a:t> table must be between the values in the </a:t>
            </a:r>
            <a:r>
              <a:rPr lang="en-US">
                <a:latin typeface="Courier New" pitchFamily="49" charset="0"/>
              </a:rPr>
              <a:t>LOWEST_SALARY</a:t>
            </a:r>
            <a:r>
              <a:rPr lang="en-US"/>
              <a:t> and </a:t>
            </a:r>
            <a:r>
              <a:rPr lang="en-US">
                <a:latin typeface="Courier New" pitchFamily="49" charset="0"/>
              </a:rPr>
              <a:t>HIGHEST_SALARY</a:t>
            </a:r>
            <a:r>
              <a:rPr lang="en-US"/>
              <a:t> columns of the </a:t>
            </a:r>
            <a:r>
              <a:rPr lang="en-US">
                <a:latin typeface="Courier New" pitchFamily="49" charset="0"/>
              </a:rPr>
              <a:t>JOB_GRADES</a:t>
            </a:r>
            <a:r>
              <a:rPr lang="en-US"/>
              <a:t> table. The relationship is obtained using an operator other than equality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1026"/>
          <p:cNvSpPr>
            <a:spLocks noChangeArrowheads="1"/>
          </p:cNvSpPr>
          <p:nvPr/>
        </p:nvSpPr>
        <p:spPr bwMode="auto">
          <a:xfrm>
            <a:off x="3957638" y="-1588"/>
            <a:ext cx="3033712" cy="466726"/>
          </a:xfrm>
          <a:prstGeom prst="rect">
            <a:avLst/>
          </a:prstGeom>
          <a:noFill/>
          <a:ln w="9525">
            <a:noFill/>
            <a:miter lim="800000"/>
            <a:headEnd/>
            <a:tailEnd/>
          </a:ln>
          <a:effectLst/>
        </p:spPr>
        <p:txBody>
          <a:bodyPr wrap="none" anchor="ctr"/>
          <a:lstStyle/>
          <a:p>
            <a:endParaRPr lang="en-US"/>
          </a:p>
        </p:txBody>
      </p:sp>
      <p:sp>
        <p:nvSpPr>
          <p:cNvPr id="365571" name="Rectangle 1027"/>
          <p:cNvSpPr>
            <a:spLocks noChangeArrowheads="1"/>
          </p:cNvSpPr>
          <p:nvPr/>
        </p:nvSpPr>
        <p:spPr bwMode="auto">
          <a:xfrm>
            <a:off x="-1588" y="-1588"/>
            <a:ext cx="3030538" cy="466726"/>
          </a:xfrm>
          <a:prstGeom prst="rect">
            <a:avLst/>
          </a:prstGeom>
          <a:noFill/>
          <a:ln w="9525">
            <a:noFill/>
            <a:miter lim="800000"/>
            <a:headEnd/>
            <a:tailEnd/>
          </a:ln>
          <a:effectLst/>
        </p:spPr>
        <p:txBody>
          <a:bodyPr wrap="none" anchor="ctr"/>
          <a:lstStyle/>
          <a:p>
            <a:endParaRPr lang="en-US"/>
          </a:p>
        </p:txBody>
      </p:sp>
      <p:sp>
        <p:nvSpPr>
          <p:cNvPr id="365574" name="Rectangle 1030"/>
          <p:cNvSpPr>
            <a:spLocks noChangeArrowheads="1" noTextEdit="1"/>
          </p:cNvSpPr>
          <p:nvPr>
            <p:ph type="sldImg"/>
          </p:nvPr>
        </p:nvSpPr>
        <p:spPr>
          <a:ln/>
        </p:spPr>
      </p:sp>
      <p:sp>
        <p:nvSpPr>
          <p:cNvPr id="365575" name="Rectangle 1031"/>
          <p:cNvSpPr>
            <a:spLocks noGrp="1" noChangeArrowheads="1"/>
          </p:cNvSpPr>
          <p:nvPr>
            <p:ph type="body" idx="1"/>
          </p:nvPr>
        </p:nvSpPr>
        <p:spPr/>
        <p:txBody>
          <a:bodyPr/>
          <a:lstStyle/>
          <a:p>
            <a:r>
              <a:rPr lang="en-US"/>
              <a:t>Objectives</a:t>
            </a:r>
          </a:p>
          <a:p>
            <a:pPr lvl="1"/>
            <a:r>
              <a:rPr lang="en-US"/>
              <a:t>This lesson explains how to obtain data from more than one table. A </a:t>
            </a:r>
            <a:r>
              <a:rPr lang="en-US" i="1"/>
              <a:t>join</a:t>
            </a:r>
            <a:r>
              <a:rPr lang="en-US"/>
              <a:t> is used to view information from multiple tables. Hence, you can </a:t>
            </a:r>
            <a:r>
              <a:rPr lang="en-US" i="1"/>
              <a:t>join</a:t>
            </a:r>
            <a:r>
              <a:rPr lang="en-US"/>
              <a:t> tables together to view information from more than one table.</a:t>
            </a:r>
          </a:p>
          <a:p>
            <a:pPr lvl="1"/>
            <a:r>
              <a:rPr lang="en-US" b="1"/>
              <a:t>Note:</a:t>
            </a:r>
            <a:r>
              <a:rPr lang="en-US"/>
              <a:t> Information on joins is found in “SQL Queries and Subqueries: Joins” in</a:t>
            </a:r>
            <a:br>
              <a:rPr lang="en-US"/>
            </a:br>
            <a:r>
              <a:rPr lang="en-US" i="1"/>
              <a:t>Oracle SQL Reference.</a:t>
            </a:r>
            <a:r>
              <a:rPr lang="en-US"/>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6" name="Rectangle 4"/>
          <p:cNvSpPr>
            <a:spLocks noChangeArrowheads="1" noTextEdit="1"/>
          </p:cNvSpPr>
          <p:nvPr>
            <p:ph type="sldImg"/>
          </p:nvPr>
        </p:nvSpPr>
        <p:spPr>
          <a:ln/>
        </p:spPr>
      </p:sp>
      <p:sp>
        <p:nvSpPr>
          <p:cNvPr id="392197" name="Rectangle 5"/>
          <p:cNvSpPr>
            <a:spLocks noGrp="1" noChangeArrowheads="1"/>
          </p:cNvSpPr>
          <p:nvPr>
            <p:ph type="body" idx="1"/>
          </p:nvPr>
        </p:nvSpPr>
        <p:spPr/>
        <p:txBody>
          <a:bodyPr/>
          <a:lstStyle/>
          <a:p>
            <a:r>
              <a:rPr lang="en-US"/>
              <a:t>Non-Equijoins (continued)</a:t>
            </a:r>
          </a:p>
          <a:p>
            <a:pPr lvl="1">
              <a:spcBef>
                <a:spcPct val="15000"/>
              </a:spcBef>
            </a:pPr>
            <a:r>
              <a:rPr lang="en-US"/>
              <a:t>The slide example creates a non-equijoin to evaluate an employee’s salary grade. The salary must be </a:t>
            </a:r>
            <a:r>
              <a:rPr lang="en-US" i="1"/>
              <a:t>between</a:t>
            </a:r>
            <a:r>
              <a:rPr lang="en-US"/>
              <a:t> any pair of the low and high salary ranges. </a:t>
            </a:r>
          </a:p>
          <a:p>
            <a:pPr lvl="1">
              <a:spcBef>
                <a:spcPct val="15000"/>
              </a:spcBef>
            </a:pPr>
            <a:r>
              <a:rPr lang="en-US"/>
              <a:t>It is important to note that all employees appear exactly once when this query is executed. No employee is repeated in the list. There are two reasons for this:</a:t>
            </a:r>
          </a:p>
          <a:p>
            <a:pPr lvl="2"/>
            <a:r>
              <a:rPr lang="en-US"/>
              <a:t>None of the rows in the job grade table contain grades that overlap. That is, the salary value for an employee can lie only between the low salary and high salary values of one of the rows in the salary grade table. </a:t>
            </a:r>
          </a:p>
          <a:p>
            <a:pPr lvl="2"/>
            <a:r>
              <a:rPr lang="en-US"/>
              <a:t>All of the employees’ salaries lie within the limits that are provided by the job grade table. That is, no employee earns less than the lowest value contained in the </a:t>
            </a:r>
            <a:r>
              <a:rPr lang="en-US">
                <a:latin typeface="Courier New" pitchFamily="49" charset="0"/>
              </a:rPr>
              <a:t>LOWEST_SAL</a:t>
            </a:r>
            <a:r>
              <a:rPr lang="en-US"/>
              <a:t> column or more than the highest value contained in the </a:t>
            </a:r>
            <a:r>
              <a:rPr lang="en-US">
                <a:latin typeface="Courier New" pitchFamily="49" charset="0"/>
              </a:rPr>
              <a:t>HIGHEST_SAL</a:t>
            </a:r>
            <a:r>
              <a:rPr lang="en-US"/>
              <a:t> column.</a:t>
            </a:r>
            <a:endParaRPr lang="en-US" b="1"/>
          </a:p>
          <a:p>
            <a:pPr lvl="1">
              <a:spcBef>
                <a:spcPct val="15000"/>
              </a:spcBef>
            </a:pPr>
            <a:r>
              <a:rPr lang="en-US" b="1"/>
              <a:t>Note:</a:t>
            </a:r>
            <a:r>
              <a:rPr lang="en-US"/>
              <a:t> Other conditions (such as </a:t>
            </a:r>
            <a:r>
              <a:rPr lang="en-US">
                <a:latin typeface="Courier New" pitchFamily="49" charset="0"/>
              </a:rPr>
              <a:t>&lt;=</a:t>
            </a:r>
            <a:r>
              <a:rPr lang="en-US"/>
              <a:t> and </a:t>
            </a:r>
            <a:r>
              <a:rPr lang="en-US">
                <a:latin typeface="Courier New" pitchFamily="49" charset="0"/>
              </a:rPr>
              <a:t>&gt;=)</a:t>
            </a:r>
            <a:r>
              <a:rPr lang="en-US"/>
              <a:t> can be used, but </a:t>
            </a:r>
            <a:r>
              <a:rPr lang="en-US">
                <a:latin typeface="Courier New" pitchFamily="49" charset="0"/>
              </a:rPr>
              <a:t>BETWEEN</a:t>
            </a:r>
            <a:r>
              <a:rPr lang="en-US"/>
              <a:t> is the simplest. Remember to specify the low value first and the high value last when using </a:t>
            </a:r>
            <a:r>
              <a:rPr lang="en-US">
                <a:latin typeface="Courier New" pitchFamily="49" charset="0"/>
              </a:rPr>
              <a:t>BETWEEN</a:t>
            </a:r>
            <a:r>
              <a:rPr lang="en-US"/>
              <a:t>. </a:t>
            </a:r>
          </a:p>
          <a:p>
            <a:pPr lvl="1">
              <a:spcBef>
                <a:spcPct val="15000"/>
              </a:spcBef>
            </a:pPr>
            <a:r>
              <a:rPr lang="en-US"/>
              <a:t>Table aliases have been specified in the slide example for performance reasons, not because of possible ambiguity.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7" name="Rectangle 7"/>
          <p:cNvSpPr>
            <a:spLocks noChangeArrowheads="1" noTextEdit="1"/>
          </p:cNvSpPr>
          <p:nvPr>
            <p:ph type="sldImg"/>
          </p:nvPr>
        </p:nvSpPr>
        <p:spPr>
          <a:ln/>
        </p:spPr>
      </p:sp>
      <p:sp>
        <p:nvSpPr>
          <p:cNvPr id="394248" name="Rectangle 8"/>
          <p:cNvSpPr>
            <a:spLocks noGrp="1" noChangeArrowheads="1"/>
          </p:cNvSpPr>
          <p:nvPr>
            <p:ph type="body" idx="1"/>
          </p:nvPr>
        </p:nvSpPr>
        <p:spPr/>
        <p:txBody>
          <a:bodyPr/>
          <a:lstStyle/>
          <a:p>
            <a:r>
              <a:rPr lang="en-US"/>
              <a:t>Returning Records with No Direct Match with Outer Joins</a:t>
            </a:r>
            <a:endParaRPr lang="en-US">
              <a:latin typeface="Times" pitchFamily="18" charset="0"/>
            </a:endParaRPr>
          </a:p>
          <a:p>
            <a:pPr lvl="1"/>
            <a:r>
              <a:rPr lang="en-US"/>
              <a:t>If a row does not satisfy a join condition, the row does not appear in the query result. For example, in the equijoin condition of </a:t>
            </a:r>
            <a:r>
              <a:rPr lang="en-US">
                <a:latin typeface="Courier New" pitchFamily="49" charset="0"/>
              </a:rPr>
              <a:t>EMPLOYEES</a:t>
            </a:r>
            <a:r>
              <a:rPr lang="en-US"/>
              <a:t> and </a:t>
            </a:r>
            <a:r>
              <a:rPr lang="en-US">
                <a:latin typeface="Courier New" pitchFamily="49" charset="0"/>
              </a:rPr>
              <a:t>DEPARTMENTS</a:t>
            </a:r>
            <a:r>
              <a:rPr lang="en-US"/>
              <a:t> tables, department ID 190 does not appear because there are no employees with that department ID recorded in the </a:t>
            </a:r>
            <a:r>
              <a:rPr lang="en-US">
                <a:latin typeface="Courier New" pitchFamily="49" charset="0"/>
              </a:rPr>
              <a:t>EMPLOYEES</a:t>
            </a:r>
            <a:r>
              <a:rPr lang="en-US"/>
              <a:t> table. Instead of seeing 20 employees in the result set, you see 19 records. </a:t>
            </a:r>
          </a:p>
          <a:p>
            <a:pPr lvl="1"/>
            <a:r>
              <a:rPr lang="en-US"/>
              <a:t>To return the department record that does not have any employees, you can use an outer join.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5" name="Rectangle 5"/>
          <p:cNvSpPr>
            <a:spLocks noChangeArrowheads="1" noTextEdit="1"/>
          </p:cNvSpPr>
          <p:nvPr>
            <p:ph type="sldImg"/>
          </p:nvPr>
        </p:nvSpPr>
        <p:spPr>
          <a:ln/>
        </p:spPr>
      </p:sp>
      <p:sp>
        <p:nvSpPr>
          <p:cNvPr id="424966" name="Rectangle 6"/>
          <p:cNvSpPr>
            <a:spLocks noGrp="1" noChangeArrowheads="1"/>
          </p:cNvSpPr>
          <p:nvPr>
            <p:ph type="body" idx="1"/>
          </p:nvPr>
        </p:nvSpPr>
        <p:spPr/>
        <p:txBody>
          <a:bodyPr/>
          <a:lstStyle/>
          <a:p>
            <a:r>
              <a:rPr lang="en-US">
                <a:latin typeface="Courier New" pitchFamily="49" charset="0"/>
              </a:rPr>
              <a:t>INNER</a:t>
            </a:r>
            <a:r>
              <a:rPr lang="en-US"/>
              <a:t> Versus </a:t>
            </a:r>
            <a:r>
              <a:rPr lang="en-US">
                <a:latin typeface="Courier New" pitchFamily="49" charset="0"/>
              </a:rPr>
              <a:t>OUTER</a:t>
            </a:r>
            <a:r>
              <a:rPr lang="en-US"/>
              <a:t> Joins</a:t>
            </a:r>
          </a:p>
          <a:p>
            <a:pPr lvl="1"/>
            <a:r>
              <a:rPr lang="en-US"/>
              <a:t>Joining tables with the </a:t>
            </a:r>
            <a:r>
              <a:rPr lang="en-US">
                <a:latin typeface="Courier New" pitchFamily="49" charset="0"/>
              </a:rPr>
              <a:t>NATURAL JOIN</a:t>
            </a:r>
            <a:r>
              <a:rPr lang="en-US"/>
              <a:t>, </a:t>
            </a:r>
            <a:r>
              <a:rPr lang="en-US">
                <a:latin typeface="Courier New" pitchFamily="49" charset="0"/>
              </a:rPr>
              <a:t>USING</a:t>
            </a:r>
            <a:r>
              <a:rPr lang="en-US"/>
              <a:t>, or </a:t>
            </a:r>
            <a:r>
              <a:rPr lang="en-US">
                <a:latin typeface="Courier New" pitchFamily="49" charset="0"/>
              </a:rPr>
              <a:t>ON</a:t>
            </a:r>
            <a:r>
              <a:rPr lang="en-US"/>
              <a:t> clauses results in an inner join. Any unmatched rows are not displayed in the output. To return the unmatched rows, you can use an outer join. An outer join returns all rows that satisfy the join condition and also returns some or all of those rows from one table for which no rows from the other table satisfy the join condition. </a:t>
            </a:r>
          </a:p>
          <a:p>
            <a:pPr lvl="1"/>
            <a:r>
              <a:rPr lang="en-US"/>
              <a:t>There are three types of outer joins:</a:t>
            </a:r>
          </a:p>
          <a:p>
            <a:pPr lvl="2">
              <a:buSzPct val="70000"/>
            </a:pPr>
            <a:r>
              <a:rPr lang="en-US">
                <a:latin typeface="Courier New" pitchFamily="49" charset="0"/>
              </a:rPr>
              <a:t>LEFT OUTER</a:t>
            </a:r>
          </a:p>
          <a:p>
            <a:pPr lvl="2">
              <a:buSzPct val="70000"/>
            </a:pPr>
            <a:r>
              <a:rPr lang="en-US">
                <a:latin typeface="Courier New" pitchFamily="49" charset="0"/>
              </a:rPr>
              <a:t>RIGHT OUTER</a:t>
            </a:r>
          </a:p>
          <a:p>
            <a:pPr lvl="2">
              <a:buSzPct val="70000"/>
            </a:pPr>
            <a:r>
              <a:rPr lang="en-US">
                <a:latin typeface="Courier New" pitchFamily="49" charset="0"/>
              </a:rPr>
              <a:t>FULL OUTER</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2" name="Rectangle 4"/>
          <p:cNvSpPr>
            <a:spLocks noChangeArrowheads="1" noTextEdit="1"/>
          </p:cNvSpPr>
          <p:nvPr>
            <p:ph type="sldImg"/>
          </p:nvPr>
        </p:nvSpPr>
        <p:spPr>
          <a:ln/>
        </p:spPr>
      </p:sp>
      <p:sp>
        <p:nvSpPr>
          <p:cNvPr id="427013" name="Rectangle 5"/>
          <p:cNvSpPr>
            <a:spLocks noGrp="1" noChangeArrowheads="1"/>
          </p:cNvSpPr>
          <p:nvPr>
            <p:ph type="body" idx="1"/>
          </p:nvPr>
        </p:nvSpPr>
        <p:spPr/>
        <p:txBody>
          <a:bodyPr/>
          <a:lstStyle/>
          <a:p>
            <a:r>
              <a:rPr lang="en-US"/>
              <a:t>Example of </a:t>
            </a:r>
            <a:r>
              <a:rPr lang="en-US">
                <a:latin typeface="Courier New" pitchFamily="49" charset="0"/>
              </a:rPr>
              <a:t>LEFT</a:t>
            </a:r>
            <a:r>
              <a:rPr lang="en-US">
                <a:latin typeface="Times New Roman" pitchFamily="18" charset="0"/>
              </a:rPr>
              <a:t> </a:t>
            </a:r>
            <a:r>
              <a:rPr lang="en-US">
                <a:latin typeface="Courier New" pitchFamily="49" charset="0"/>
              </a:rPr>
              <a:t>OUTER</a:t>
            </a:r>
            <a:r>
              <a:rPr lang="en-US">
                <a:latin typeface="Times New Roman" pitchFamily="18" charset="0"/>
              </a:rPr>
              <a:t> </a:t>
            </a:r>
            <a:r>
              <a:rPr lang="en-US">
                <a:latin typeface="Courier New" pitchFamily="49" charset="0"/>
              </a:rPr>
              <a:t>JOIN</a:t>
            </a:r>
            <a:endParaRPr lang="en-US"/>
          </a:p>
          <a:p>
            <a:pPr lvl="1"/>
            <a:r>
              <a:rPr lang="en-US">
                <a:solidFill>
                  <a:schemeClr val="tx1"/>
                </a:solidFill>
              </a:rPr>
              <a:t>This query retrieves all rows in the </a:t>
            </a:r>
            <a:r>
              <a:rPr lang="en-US">
                <a:solidFill>
                  <a:schemeClr val="tx1"/>
                </a:solidFill>
                <a:latin typeface="Courier New" pitchFamily="49" charset="0"/>
              </a:rPr>
              <a:t>EMPLOYEES </a:t>
            </a:r>
            <a:r>
              <a:rPr lang="en-US">
                <a:solidFill>
                  <a:schemeClr val="tx1"/>
                </a:solidFill>
              </a:rPr>
              <a:t>table, which is the left table even if there is no match in the </a:t>
            </a:r>
            <a:r>
              <a:rPr lang="en-US">
                <a:solidFill>
                  <a:schemeClr val="tx1"/>
                </a:solidFill>
                <a:latin typeface="Courier New" pitchFamily="49" charset="0"/>
              </a:rPr>
              <a:t>DEPARTMENTS</a:t>
            </a:r>
            <a:r>
              <a:rPr lang="en-US">
                <a:solidFill>
                  <a:schemeClr val="tx1"/>
                </a:solidFill>
              </a:rPr>
              <a:t> table.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60" name="Rectangle 4"/>
          <p:cNvSpPr>
            <a:spLocks noChangeArrowheads="1" noTextEdit="1"/>
          </p:cNvSpPr>
          <p:nvPr>
            <p:ph type="sldImg"/>
          </p:nvPr>
        </p:nvSpPr>
        <p:spPr>
          <a:ln/>
        </p:spPr>
      </p:sp>
      <p:sp>
        <p:nvSpPr>
          <p:cNvPr id="429061" name="Rectangle 5"/>
          <p:cNvSpPr>
            <a:spLocks noGrp="1" noChangeArrowheads="1"/>
          </p:cNvSpPr>
          <p:nvPr>
            <p:ph type="body" idx="1"/>
          </p:nvPr>
        </p:nvSpPr>
        <p:spPr/>
        <p:txBody>
          <a:bodyPr/>
          <a:lstStyle/>
          <a:p>
            <a:r>
              <a:rPr lang="en-US"/>
              <a:t>Example of </a:t>
            </a:r>
            <a:r>
              <a:rPr lang="en-US">
                <a:latin typeface="Courier New" pitchFamily="49" charset="0"/>
              </a:rPr>
              <a:t>RIGHT</a:t>
            </a:r>
            <a:r>
              <a:rPr lang="en-US">
                <a:latin typeface="Times New Roman" pitchFamily="18" charset="0"/>
              </a:rPr>
              <a:t> </a:t>
            </a:r>
            <a:r>
              <a:rPr lang="en-US">
                <a:latin typeface="Courier New" pitchFamily="49" charset="0"/>
              </a:rPr>
              <a:t>OUTER</a:t>
            </a:r>
            <a:r>
              <a:rPr lang="en-US">
                <a:latin typeface="Times New Roman" pitchFamily="18" charset="0"/>
              </a:rPr>
              <a:t> </a:t>
            </a:r>
            <a:r>
              <a:rPr lang="en-US">
                <a:latin typeface="Courier New" pitchFamily="49" charset="0"/>
              </a:rPr>
              <a:t>JOIN</a:t>
            </a:r>
            <a:endParaRPr lang="en-US"/>
          </a:p>
          <a:p>
            <a:pPr lvl="1"/>
            <a:r>
              <a:rPr lang="en-US">
                <a:solidFill>
                  <a:schemeClr val="tx1"/>
                </a:solidFill>
              </a:rPr>
              <a:t>This query retrieves all rows in the </a:t>
            </a:r>
            <a:r>
              <a:rPr lang="en-US">
                <a:solidFill>
                  <a:schemeClr val="tx1"/>
                </a:solidFill>
                <a:latin typeface="Courier New" pitchFamily="49" charset="0"/>
              </a:rPr>
              <a:t>DEPARTMENTS</a:t>
            </a:r>
            <a:r>
              <a:rPr lang="en-US">
                <a:solidFill>
                  <a:schemeClr val="tx1"/>
                </a:solidFill>
              </a:rPr>
              <a:t> table, which is the right table even if there is no match in the </a:t>
            </a:r>
            <a:r>
              <a:rPr lang="en-US">
                <a:solidFill>
                  <a:schemeClr val="tx1"/>
                </a:solidFill>
                <a:latin typeface="Courier New" pitchFamily="49" charset="0"/>
              </a:rPr>
              <a:t>EMPLOYEES</a:t>
            </a:r>
            <a:r>
              <a:rPr lang="en-US">
                <a:solidFill>
                  <a:schemeClr val="tx1"/>
                </a:solidFill>
              </a:rPr>
              <a:t> table.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8" name="Rectangle 4"/>
          <p:cNvSpPr>
            <a:spLocks noChangeArrowheads="1" noTextEdit="1"/>
          </p:cNvSpPr>
          <p:nvPr>
            <p:ph type="sldImg"/>
          </p:nvPr>
        </p:nvSpPr>
        <p:spPr>
          <a:ln/>
        </p:spPr>
      </p:sp>
      <p:sp>
        <p:nvSpPr>
          <p:cNvPr id="431109" name="Rectangle 5"/>
          <p:cNvSpPr>
            <a:spLocks noGrp="1" noChangeArrowheads="1"/>
          </p:cNvSpPr>
          <p:nvPr>
            <p:ph type="body" idx="1"/>
          </p:nvPr>
        </p:nvSpPr>
        <p:spPr/>
        <p:txBody>
          <a:bodyPr/>
          <a:lstStyle/>
          <a:p>
            <a:r>
              <a:rPr lang="en-US"/>
              <a:t>Example of </a:t>
            </a:r>
            <a:r>
              <a:rPr lang="en-US">
                <a:latin typeface="Courier New" pitchFamily="49" charset="0"/>
              </a:rPr>
              <a:t>FULL</a:t>
            </a:r>
            <a:r>
              <a:rPr lang="en-US">
                <a:latin typeface="Times New Roman" pitchFamily="18" charset="0"/>
              </a:rPr>
              <a:t> </a:t>
            </a:r>
            <a:r>
              <a:rPr lang="en-US">
                <a:latin typeface="Courier New" pitchFamily="49" charset="0"/>
              </a:rPr>
              <a:t>OUTER</a:t>
            </a:r>
            <a:r>
              <a:rPr lang="en-US">
                <a:latin typeface="Times New Roman" pitchFamily="18" charset="0"/>
              </a:rPr>
              <a:t> </a:t>
            </a:r>
            <a:r>
              <a:rPr lang="en-US">
                <a:latin typeface="Courier New" pitchFamily="49" charset="0"/>
              </a:rPr>
              <a:t>JOIN</a:t>
            </a:r>
            <a:endParaRPr lang="en-US"/>
          </a:p>
          <a:p>
            <a:pPr lvl="1"/>
            <a:r>
              <a:rPr lang="en-US">
                <a:solidFill>
                  <a:schemeClr val="tx1"/>
                </a:solidFill>
              </a:rPr>
              <a:t>This query retrieves all rows in the </a:t>
            </a:r>
            <a:r>
              <a:rPr lang="en-US">
                <a:solidFill>
                  <a:schemeClr val="tx1"/>
                </a:solidFill>
                <a:latin typeface="Courier New" pitchFamily="49" charset="0"/>
              </a:rPr>
              <a:t>EMPLOYEES</a:t>
            </a:r>
            <a:r>
              <a:rPr lang="en-US">
                <a:solidFill>
                  <a:schemeClr val="tx1"/>
                </a:solidFill>
              </a:rPr>
              <a:t> table, even if there is no match in the </a:t>
            </a:r>
            <a:r>
              <a:rPr lang="en-US">
                <a:solidFill>
                  <a:schemeClr val="tx1"/>
                </a:solidFill>
                <a:latin typeface="Courier New" pitchFamily="49" charset="0"/>
              </a:rPr>
              <a:t>DEPARTMENTS</a:t>
            </a:r>
            <a:r>
              <a:rPr lang="en-US">
                <a:solidFill>
                  <a:schemeClr val="tx1"/>
                </a:solidFill>
              </a:rPr>
              <a:t> table. It also retrieves all rows in the </a:t>
            </a:r>
            <a:r>
              <a:rPr lang="en-US">
                <a:solidFill>
                  <a:schemeClr val="tx1"/>
                </a:solidFill>
                <a:latin typeface="Courier New" pitchFamily="49" charset="0"/>
              </a:rPr>
              <a:t>DEPARTMENTS</a:t>
            </a:r>
            <a:r>
              <a:rPr lang="en-US">
                <a:solidFill>
                  <a:schemeClr val="tx1"/>
                </a:solidFill>
              </a:rPr>
              <a:t> table, even if there is no match in the </a:t>
            </a:r>
            <a:r>
              <a:rPr lang="en-US">
                <a:solidFill>
                  <a:schemeClr val="tx1"/>
                </a:solidFill>
                <a:latin typeface="Courier New" pitchFamily="49" charset="0"/>
              </a:rPr>
              <a:t>EMPLOYEES</a:t>
            </a:r>
            <a:r>
              <a:rPr lang="en-US">
                <a:solidFill>
                  <a:schemeClr val="tx1"/>
                </a:solidFill>
              </a:rPr>
              <a:t> table.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8" name="Rectangle 4"/>
          <p:cNvSpPr>
            <a:spLocks noChangeArrowheads="1" noTextEdit="1"/>
          </p:cNvSpPr>
          <p:nvPr>
            <p:ph type="sldImg"/>
          </p:nvPr>
        </p:nvSpPr>
        <p:spPr>
          <a:ln/>
        </p:spPr>
      </p:sp>
      <p:sp>
        <p:nvSpPr>
          <p:cNvPr id="369669" name="Rectangle 5"/>
          <p:cNvSpPr>
            <a:spLocks noGrp="1" noChangeArrowheads="1"/>
          </p:cNvSpPr>
          <p:nvPr>
            <p:ph type="body" idx="1"/>
          </p:nvPr>
        </p:nvSpPr>
        <p:spPr/>
        <p:txBody>
          <a:bodyPr/>
          <a:lstStyle/>
          <a:p>
            <a:r>
              <a:rPr lang="en-US"/>
              <a:t>Cartesian Products</a:t>
            </a:r>
          </a:p>
          <a:p>
            <a:pPr lvl="1"/>
            <a:r>
              <a:rPr lang="en-US">
                <a:solidFill>
                  <a:schemeClr val="tx1"/>
                </a:solidFill>
              </a:rPr>
              <a:t>When a join condition is invalid or omitted completely, the result is a </a:t>
            </a:r>
            <a:r>
              <a:rPr lang="en-US" i="1">
                <a:solidFill>
                  <a:schemeClr val="tx1"/>
                </a:solidFill>
              </a:rPr>
              <a:t>Cartesian product,</a:t>
            </a:r>
            <a:r>
              <a:rPr lang="en-US">
                <a:solidFill>
                  <a:schemeClr val="tx1"/>
                </a:solidFill>
              </a:rPr>
              <a:t> in which all combinations of rows are displayed. All rows in the first table are joined to all rows in the second table.</a:t>
            </a:r>
          </a:p>
          <a:p>
            <a:pPr lvl="1"/>
            <a:r>
              <a:rPr lang="en-US">
                <a:solidFill>
                  <a:schemeClr val="tx1"/>
                </a:solidFill>
              </a:rPr>
              <a:t>A Cartesian product tends to generate a large number of rows, and the result is rarely useful. You should always include a valid join condition unless you have a specific need to combine all rows from all tables.</a:t>
            </a:r>
          </a:p>
          <a:p>
            <a:pPr lvl="1"/>
            <a:r>
              <a:rPr lang="en-US">
                <a:solidFill>
                  <a:schemeClr val="tx1"/>
                </a:solidFill>
              </a:rPr>
              <a:t>Cartesian products are useful for some tests when you need to generate a large number of rows to simulate a reasonable amount of data.</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ChangeArrowheads="1"/>
          </p:cNvSpPr>
          <p:nvPr/>
        </p:nvSpPr>
        <p:spPr bwMode="auto">
          <a:xfrm>
            <a:off x="3959225" y="-1588"/>
            <a:ext cx="3032125" cy="466726"/>
          </a:xfrm>
          <a:prstGeom prst="rect">
            <a:avLst/>
          </a:prstGeom>
          <a:noFill/>
          <a:ln w="9525">
            <a:noFill/>
            <a:miter lim="800000"/>
            <a:headEnd/>
            <a:tailEnd/>
          </a:ln>
          <a:effectLst/>
        </p:spPr>
        <p:txBody>
          <a:bodyPr wrap="none" anchor="ctr"/>
          <a:lstStyle/>
          <a:p>
            <a:endParaRPr lang="en-US"/>
          </a:p>
        </p:txBody>
      </p:sp>
      <p:sp>
        <p:nvSpPr>
          <p:cNvPr id="371715" name="Rectangle 3"/>
          <p:cNvSpPr>
            <a:spLocks noChangeArrowheads="1"/>
          </p:cNvSpPr>
          <p:nvPr/>
        </p:nvSpPr>
        <p:spPr bwMode="auto">
          <a:xfrm>
            <a:off x="-1588" y="-1588"/>
            <a:ext cx="3027363" cy="466726"/>
          </a:xfrm>
          <a:prstGeom prst="rect">
            <a:avLst/>
          </a:prstGeom>
          <a:noFill/>
          <a:ln w="9525">
            <a:noFill/>
            <a:miter lim="800000"/>
            <a:headEnd/>
            <a:tailEnd/>
          </a:ln>
          <a:effectLst/>
        </p:spPr>
        <p:txBody>
          <a:bodyPr wrap="none" anchor="ctr"/>
          <a:lstStyle/>
          <a:p>
            <a:endParaRPr lang="en-US"/>
          </a:p>
        </p:txBody>
      </p:sp>
      <p:sp>
        <p:nvSpPr>
          <p:cNvPr id="371721" name="Rectangle 9"/>
          <p:cNvSpPr>
            <a:spLocks noChangeArrowheads="1" noTextEdit="1"/>
          </p:cNvSpPr>
          <p:nvPr>
            <p:ph type="sldImg"/>
          </p:nvPr>
        </p:nvSpPr>
        <p:spPr>
          <a:ln/>
        </p:spPr>
      </p:sp>
      <p:sp>
        <p:nvSpPr>
          <p:cNvPr id="371722" name="Rectangle 10"/>
          <p:cNvSpPr>
            <a:spLocks noGrp="1" noChangeArrowheads="1"/>
          </p:cNvSpPr>
          <p:nvPr>
            <p:ph type="body" idx="1"/>
          </p:nvPr>
        </p:nvSpPr>
        <p:spPr/>
        <p:txBody>
          <a:bodyPr/>
          <a:lstStyle/>
          <a:p>
            <a:r>
              <a:rPr lang="en-US"/>
              <a:t>Cartesian Products (continued)</a:t>
            </a:r>
          </a:p>
          <a:p>
            <a:pPr lvl="1"/>
            <a:r>
              <a:rPr lang="en-US">
                <a:solidFill>
                  <a:schemeClr val="tx1"/>
                </a:solidFill>
              </a:rPr>
              <a:t>A Cartesian product is generated if a join condition is omitted. The example in the slide displays employee last name and department name from the </a:t>
            </a:r>
            <a:r>
              <a:rPr lang="en-US">
                <a:solidFill>
                  <a:schemeClr val="tx1"/>
                </a:solidFill>
                <a:latin typeface="Courier New" pitchFamily="49" charset="0"/>
              </a:rPr>
              <a:t>EMPLOYEES</a:t>
            </a:r>
            <a:r>
              <a:rPr lang="en-US">
                <a:solidFill>
                  <a:schemeClr val="tx1"/>
                </a:solidFill>
              </a:rPr>
              <a:t> and </a:t>
            </a:r>
            <a:r>
              <a:rPr lang="en-US">
                <a:solidFill>
                  <a:schemeClr val="tx1"/>
                </a:solidFill>
                <a:latin typeface="Courier New" pitchFamily="49" charset="0"/>
              </a:rPr>
              <a:t>DEPARTMENTS</a:t>
            </a:r>
            <a:r>
              <a:rPr lang="en-US">
                <a:solidFill>
                  <a:schemeClr val="tx1"/>
                </a:solidFill>
              </a:rPr>
              <a:t> tables. Because no join condition has been specified, all rows (20 rows) from the </a:t>
            </a:r>
            <a:r>
              <a:rPr lang="en-US">
                <a:solidFill>
                  <a:schemeClr val="tx1"/>
                </a:solidFill>
                <a:latin typeface="Courier New" pitchFamily="49" charset="0"/>
              </a:rPr>
              <a:t>EMPLOYEES</a:t>
            </a:r>
            <a:r>
              <a:rPr lang="en-US">
                <a:solidFill>
                  <a:schemeClr val="tx1"/>
                </a:solidFill>
              </a:rPr>
              <a:t> table are joined with all rows (8 rows) in the </a:t>
            </a:r>
            <a:r>
              <a:rPr lang="en-US">
                <a:solidFill>
                  <a:schemeClr val="tx1"/>
                </a:solidFill>
                <a:latin typeface="Courier New" pitchFamily="49" charset="0"/>
              </a:rPr>
              <a:t>DEPARTMENTS</a:t>
            </a:r>
            <a:r>
              <a:rPr lang="en-US">
                <a:solidFill>
                  <a:schemeClr val="tx1"/>
                </a:solidFill>
              </a:rPr>
              <a:t> table, thereby generating 160 rows in the output.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83" name="Rectangle 1031"/>
          <p:cNvSpPr>
            <a:spLocks noChangeArrowheads="1" noTextEdit="1"/>
          </p:cNvSpPr>
          <p:nvPr>
            <p:ph type="sldImg"/>
          </p:nvPr>
        </p:nvSpPr>
        <p:spPr>
          <a:ln/>
        </p:spPr>
      </p:sp>
      <p:sp>
        <p:nvSpPr>
          <p:cNvPr id="408584" name="Rectangle 1032"/>
          <p:cNvSpPr>
            <a:spLocks noGrp="1" noChangeArrowheads="1"/>
          </p:cNvSpPr>
          <p:nvPr>
            <p:ph type="body" idx="1"/>
          </p:nvPr>
        </p:nvSpPr>
        <p:spPr/>
        <p:txBody>
          <a:bodyPr/>
          <a:lstStyle/>
          <a:p>
            <a:r>
              <a:rPr lang="en-US"/>
              <a:t>Creating Cross Joins</a:t>
            </a:r>
          </a:p>
          <a:p>
            <a:pPr lvl="1"/>
            <a:r>
              <a:rPr lang="en-US"/>
              <a:t>The example in the slide produces a Cartesian product of the </a:t>
            </a:r>
            <a:r>
              <a:rPr lang="en-US">
                <a:latin typeface="Courier New" pitchFamily="49" charset="0"/>
              </a:rPr>
              <a:t>EMPLOYEES</a:t>
            </a:r>
            <a:r>
              <a:rPr lang="en-US"/>
              <a:t> and </a:t>
            </a:r>
            <a:r>
              <a:rPr lang="en-US">
                <a:latin typeface="Courier New" pitchFamily="49" charset="0"/>
              </a:rPr>
              <a:t>DEPARTMENTS</a:t>
            </a:r>
            <a:r>
              <a:rPr lang="en-US"/>
              <a:t> tables.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4" name="Rectangle 4"/>
          <p:cNvSpPr>
            <a:spLocks noChangeArrowheads="1" noTextEdit="1"/>
          </p:cNvSpPr>
          <p:nvPr>
            <p:ph type="sldImg"/>
          </p:nvPr>
        </p:nvSpPr>
        <p:spPr>
          <a:ln/>
        </p:spPr>
      </p:sp>
      <p:sp>
        <p:nvSpPr>
          <p:cNvPr id="435205" name="Rectangle 5"/>
          <p:cNvSpPr>
            <a:spLocks noGrp="1" noChangeArrowheads="1"/>
          </p:cNvSpPr>
          <p:nvPr>
            <p:ph type="body" idx="1"/>
          </p:nvPr>
        </p:nvSpPr>
        <p:spPr/>
        <p:txBody>
          <a:bodyPr/>
          <a:lstStyle/>
          <a:p>
            <a:r>
              <a:rPr lang="en-US"/>
              <a:t>Summary</a:t>
            </a:r>
          </a:p>
          <a:p>
            <a:pPr lvl="1"/>
            <a:r>
              <a:rPr lang="en-US"/>
              <a:t>There are multiple ways to join tables. </a:t>
            </a:r>
          </a:p>
          <a:p>
            <a:pPr lvl="1"/>
            <a:r>
              <a:rPr lang="en-US" b="1"/>
              <a:t>Types of Joins</a:t>
            </a:r>
            <a:endParaRPr lang="en-US"/>
          </a:p>
          <a:p>
            <a:pPr lvl="2"/>
            <a:r>
              <a:rPr lang="en-US"/>
              <a:t>Equijoins</a:t>
            </a:r>
          </a:p>
          <a:p>
            <a:pPr lvl="2"/>
            <a:r>
              <a:rPr lang="en-US"/>
              <a:t>Non-equijoins</a:t>
            </a:r>
          </a:p>
          <a:p>
            <a:pPr lvl="2"/>
            <a:r>
              <a:rPr lang="en-US"/>
              <a:t>Outer joins</a:t>
            </a:r>
          </a:p>
          <a:p>
            <a:pPr lvl="2"/>
            <a:r>
              <a:rPr lang="en-US"/>
              <a:t>Self-joins</a:t>
            </a:r>
          </a:p>
          <a:p>
            <a:pPr lvl="2"/>
            <a:r>
              <a:rPr lang="en-US"/>
              <a:t>Cross joins</a:t>
            </a:r>
          </a:p>
          <a:p>
            <a:pPr lvl="2"/>
            <a:r>
              <a:rPr lang="en-US"/>
              <a:t>Natural joins</a:t>
            </a:r>
          </a:p>
          <a:p>
            <a:pPr lvl="2"/>
            <a:r>
              <a:rPr lang="en-US"/>
              <a:t>Full (or two-sided) outer joins</a:t>
            </a:r>
          </a:p>
          <a:p>
            <a:pPr lvl="1"/>
            <a:r>
              <a:rPr lang="en-US" b="1"/>
              <a:t>Cartesian Products</a:t>
            </a:r>
            <a:endParaRPr lang="en-US"/>
          </a:p>
          <a:p>
            <a:pPr lvl="1"/>
            <a:r>
              <a:rPr lang="en-US"/>
              <a:t>A Cartesian product results in a display of all combinations of rows. This is done by either omitting the </a:t>
            </a:r>
            <a:r>
              <a:rPr lang="en-US">
                <a:latin typeface="Courier New" pitchFamily="49" charset="0"/>
              </a:rPr>
              <a:t>WHERE</a:t>
            </a:r>
            <a:r>
              <a:rPr lang="en-US"/>
              <a:t> clause or specifying the </a:t>
            </a:r>
            <a:r>
              <a:rPr lang="en-US">
                <a:latin typeface="Courier New" pitchFamily="49" charset="0"/>
              </a:rPr>
              <a:t>CROSS JOIN</a:t>
            </a:r>
            <a:r>
              <a:rPr lang="en-US"/>
              <a:t> clause.</a:t>
            </a:r>
          </a:p>
          <a:p>
            <a:pPr lvl="1"/>
            <a:r>
              <a:rPr lang="en-US" b="1"/>
              <a:t>Table Aliases</a:t>
            </a:r>
            <a:endParaRPr lang="en-US"/>
          </a:p>
          <a:p>
            <a:pPr lvl="2"/>
            <a:r>
              <a:rPr lang="en-US"/>
              <a:t>Table aliases speed up database access.</a:t>
            </a:r>
          </a:p>
          <a:p>
            <a:pPr lvl="2"/>
            <a:r>
              <a:rPr lang="en-US"/>
              <a:t>Table aliases can help to keep SQL code smaller by conserving memory.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ChangeArrowheads="1"/>
          </p:cNvSpPr>
          <p:nvPr/>
        </p:nvSpPr>
        <p:spPr bwMode="auto">
          <a:xfrm>
            <a:off x="3959225" y="-1588"/>
            <a:ext cx="3032125" cy="466726"/>
          </a:xfrm>
          <a:prstGeom prst="rect">
            <a:avLst/>
          </a:prstGeom>
          <a:noFill/>
          <a:ln w="9525">
            <a:noFill/>
            <a:miter lim="800000"/>
            <a:headEnd/>
            <a:tailEnd/>
          </a:ln>
          <a:effectLst/>
        </p:spPr>
        <p:txBody>
          <a:bodyPr wrap="none" anchor="ctr"/>
          <a:lstStyle/>
          <a:p>
            <a:endParaRPr lang="en-US"/>
          </a:p>
        </p:txBody>
      </p:sp>
      <p:sp>
        <p:nvSpPr>
          <p:cNvPr id="367619" name="Rectangle 3"/>
          <p:cNvSpPr>
            <a:spLocks noChangeArrowheads="1"/>
          </p:cNvSpPr>
          <p:nvPr/>
        </p:nvSpPr>
        <p:spPr bwMode="auto">
          <a:xfrm>
            <a:off x="-1588" y="-1588"/>
            <a:ext cx="3027363" cy="466726"/>
          </a:xfrm>
          <a:prstGeom prst="rect">
            <a:avLst/>
          </a:prstGeom>
          <a:noFill/>
          <a:ln w="9525">
            <a:noFill/>
            <a:miter lim="800000"/>
            <a:headEnd/>
            <a:tailEnd/>
          </a:ln>
          <a:effectLst/>
        </p:spPr>
        <p:txBody>
          <a:bodyPr wrap="none" anchor="ctr"/>
          <a:lstStyle/>
          <a:p>
            <a:endParaRPr lang="en-US"/>
          </a:p>
        </p:txBody>
      </p:sp>
      <p:sp>
        <p:nvSpPr>
          <p:cNvPr id="367622" name="Rectangle 6"/>
          <p:cNvSpPr>
            <a:spLocks noChangeArrowheads="1" noTextEdit="1"/>
          </p:cNvSpPr>
          <p:nvPr>
            <p:ph type="sldImg"/>
          </p:nvPr>
        </p:nvSpPr>
        <p:spPr>
          <a:ln/>
        </p:spPr>
      </p:sp>
      <p:sp>
        <p:nvSpPr>
          <p:cNvPr id="367623" name="Rectangle 7"/>
          <p:cNvSpPr>
            <a:spLocks noGrp="1" noChangeArrowheads="1"/>
          </p:cNvSpPr>
          <p:nvPr>
            <p:ph type="body" idx="1"/>
          </p:nvPr>
        </p:nvSpPr>
        <p:spPr/>
        <p:txBody>
          <a:bodyPr/>
          <a:lstStyle/>
          <a:p>
            <a:r>
              <a:rPr lang="en-US"/>
              <a:t>Obtaining Data from Multiple Tables</a:t>
            </a:r>
          </a:p>
          <a:p>
            <a:pPr lvl="1"/>
            <a:r>
              <a:rPr lang="en-US"/>
              <a:t>Sometimes you need to use </a:t>
            </a:r>
            <a:r>
              <a:rPr lang="en-US">
                <a:solidFill>
                  <a:schemeClr val="tx1"/>
                </a:solidFill>
              </a:rPr>
              <a:t>data from more than one table</a:t>
            </a:r>
            <a:r>
              <a:rPr lang="en-US"/>
              <a:t>. In the slide example, the report displays data from two separate tables:</a:t>
            </a:r>
          </a:p>
          <a:p>
            <a:pPr lvl="2"/>
            <a:r>
              <a:rPr lang="en-US"/>
              <a:t>Employee IDs exist in the </a:t>
            </a:r>
            <a:r>
              <a:rPr lang="en-US">
                <a:latin typeface="Courier New" pitchFamily="49" charset="0"/>
              </a:rPr>
              <a:t>EMPLOYEES</a:t>
            </a:r>
            <a:r>
              <a:rPr lang="en-US"/>
              <a:t> table.</a:t>
            </a:r>
          </a:p>
          <a:p>
            <a:pPr lvl="2"/>
            <a:r>
              <a:rPr lang="en-US"/>
              <a:t>Department IDs exist in both the </a:t>
            </a:r>
            <a:r>
              <a:rPr lang="en-US">
                <a:latin typeface="Courier New" pitchFamily="49" charset="0"/>
              </a:rPr>
              <a:t>EMPLOYEES</a:t>
            </a:r>
            <a:r>
              <a:rPr lang="en-US"/>
              <a:t> and </a:t>
            </a:r>
            <a:r>
              <a:rPr lang="en-US">
                <a:latin typeface="Courier New" pitchFamily="49" charset="0"/>
              </a:rPr>
              <a:t>DEPARTMENTS</a:t>
            </a:r>
            <a:r>
              <a:rPr lang="en-US"/>
              <a:t> tables.</a:t>
            </a:r>
          </a:p>
          <a:p>
            <a:pPr lvl="2"/>
            <a:r>
              <a:rPr lang="en-US"/>
              <a:t>Department names exist in the </a:t>
            </a:r>
            <a:r>
              <a:rPr lang="en-US">
                <a:latin typeface="Courier New" pitchFamily="49" charset="0"/>
              </a:rPr>
              <a:t>DEPARTMENTS</a:t>
            </a:r>
            <a:r>
              <a:rPr lang="en-US"/>
              <a:t> table.</a:t>
            </a:r>
          </a:p>
          <a:p>
            <a:pPr lvl="1"/>
            <a:r>
              <a:rPr lang="en-US"/>
              <a:t>To produce the report, you need to link the </a:t>
            </a:r>
            <a:r>
              <a:rPr lang="en-US">
                <a:latin typeface="Courier New" pitchFamily="49" charset="0"/>
              </a:rPr>
              <a:t>EMPLOYEES</a:t>
            </a:r>
            <a:r>
              <a:rPr lang="en-US"/>
              <a:t> and </a:t>
            </a:r>
            <a:r>
              <a:rPr lang="en-US">
                <a:latin typeface="Courier New" pitchFamily="49" charset="0"/>
              </a:rPr>
              <a:t>DEPARTMENTS</a:t>
            </a:r>
            <a:r>
              <a:rPr lang="en-US"/>
              <a:t> tables and access data from both of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2" name="Rectangle 4"/>
          <p:cNvSpPr>
            <a:spLocks noChangeArrowheads="1" noTextEdit="1"/>
          </p:cNvSpPr>
          <p:nvPr>
            <p:ph type="sldImg"/>
          </p:nvPr>
        </p:nvSpPr>
        <p:spPr>
          <a:ln/>
        </p:spPr>
      </p:sp>
      <p:sp>
        <p:nvSpPr>
          <p:cNvPr id="437253" name="Rectangle 5"/>
          <p:cNvSpPr>
            <a:spLocks noGrp="1" noChangeArrowheads="1"/>
          </p:cNvSpPr>
          <p:nvPr>
            <p:ph type="body" idx="1"/>
          </p:nvPr>
        </p:nvSpPr>
        <p:spPr/>
        <p:txBody>
          <a:bodyPr/>
          <a:lstStyle/>
          <a:p>
            <a:r>
              <a:rPr lang="en-US"/>
              <a:t>Practice 5: Overview</a:t>
            </a:r>
          </a:p>
          <a:p>
            <a:pPr lvl="1"/>
            <a:r>
              <a:rPr lang="en-US"/>
              <a:t>This practice is intended to give you practical experience in extracting data from more than one table using SQL:1999</a:t>
            </a:r>
            <a:r>
              <a:rPr lang="en-US">
                <a:cs typeface="Times New Roman" pitchFamily="18" charset="0"/>
              </a:rPr>
              <a:t>–</a:t>
            </a:r>
            <a:r>
              <a:rPr lang="en-US"/>
              <a:t>compliant joins.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ChangeArrowheads="1"/>
          </p:cNvSpPr>
          <p:nvPr>
            <p:ph type="body" idx="1"/>
          </p:nvPr>
        </p:nvSpPr>
        <p:spPr bwMode="auto">
          <a:xfrm>
            <a:off x="514350" y="476250"/>
            <a:ext cx="6081713" cy="8110538"/>
          </a:xfrm>
          <a:prstGeom prst="rect">
            <a:avLst/>
          </a:prstGeom>
          <a:noFill/>
          <a:ln>
            <a:miter lim="800000"/>
            <a:headEnd/>
            <a:tailEnd/>
          </a:ln>
        </p:spPr>
        <p:txBody>
          <a:bodyPr lIns="95955" tIns="47978" rIns="95955" bIns="47978"/>
          <a:lstStyle/>
          <a:p>
            <a:pPr defTabSz="374650">
              <a:tabLst>
                <a:tab pos="438150" algn="l"/>
              </a:tabLst>
            </a:pPr>
            <a:r>
              <a:rPr lang="en-US"/>
              <a:t>Practice 5</a:t>
            </a:r>
            <a:endParaRPr lang="en-US" sz="400"/>
          </a:p>
          <a:p>
            <a:pPr lvl="2" defTabSz="374650">
              <a:buFontTx/>
              <a:buAutoNum type="arabicPeriod"/>
              <a:tabLst>
                <a:tab pos="438150" algn="l"/>
              </a:tabLst>
            </a:pPr>
            <a:r>
              <a:rPr lang="en-US"/>
              <a:t>Write a query for the HR department to produce the addresses of all the departments. Use the </a:t>
            </a:r>
            <a:r>
              <a:rPr lang="en-US">
                <a:latin typeface="Courier New" pitchFamily="49" charset="0"/>
              </a:rPr>
              <a:t>LOCATIONS</a:t>
            </a:r>
            <a:r>
              <a:rPr lang="en-US"/>
              <a:t> and </a:t>
            </a:r>
            <a:r>
              <a:rPr lang="en-US">
                <a:latin typeface="Courier New" pitchFamily="49" charset="0"/>
              </a:rPr>
              <a:t>COUNTRIES</a:t>
            </a:r>
            <a:r>
              <a:rPr lang="en-US"/>
              <a:t> tables. Show the location ID, street address, city, state or province, and country in the output. Use a </a:t>
            </a:r>
            <a:r>
              <a:rPr lang="en-US">
                <a:latin typeface="Courier New" pitchFamily="49" charset="0"/>
              </a:rPr>
              <a:t>NATURAL JOIN</a:t>
            </a:r>
            <a:r>
              <a:rPr lang="en-US"/>
              <a:t> to produce the results.</a:t>
            </a:r>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endParaRPr lang="en-US"/>
          </a:p>
          <a:p>
            <a:pPr lvl="2" defTabSz="374650">
              <a:buFontTx/>
              <a:buAutoNum type="arabicPeriod"/>
              <a:tabLst>
                <a:tab pos="438150" algn="l"/>
              </a:tabLst>
            </a:pPr>
            <a:r>
              <a:rPr lang="en-US"/>
              <a:t>The HR department needs a report of all employees. Write a query to display the last name, department number, and department name for all employees.</a:t>
            </a:r>
          </a:p>
        </p:txBody>
      </p:sp>
      <p:sp>
        <p:nvSpPr>
          <p:cNvPr id="443395" name="Rectangle 3"/>
          <p:cNvSpPr>
            <a:spLocks noChangeArrowheads="1"/>
          </p:cNvSpPr>
          <p:nvPr/>
        </p:nvSpPr>
        <p:spPr bwMode="auto">
          <a:xfrm>
            <a:off x="1054100" y="5932488"/>
            <a:ext cx="5138738" cy="2800350"/>
          </a:xfrm>
          <a:prstGeom prst="rect">
            <a:avLst/>
          </a:prstGeom>
          <a:noFill/>
          <a:ln w="9525">
            <a:noFill/>
            <a:miter lim="800000"/>
            <a:headEnd/>
            <a:tailEnd/>
          </a:ln>
          <a:effectLst/>
        </p:spPr>
        <p:txBody>
          <a:bodyPr wrap="none" anchor="ctr"/>
          <a:lstStyle/>
          <a:p>
            <a:endParaRPr lang="en-US"/>
          </a:p>
        </p:txBody>
      </p:sp>
      <p:sp>
        <p:nvSpPr>
          <p:cNvPr id="443396" name="Rectangle 4"/>
          <p:cNvSpPr>
            <a:spLocks noChangeArrowheads="1"/>
          </p:cNvSpPr>
          <p:nvPr/>
        </p:nvSpPr>
        <p:spPr bwMode="auto">
          <a:xfrm>
            <a:off x="1047750" y="3835400"/>
            <a:ext cx="5140325" cy="1404938"/>
          </a:xfrm>
          <a:prstGeom prst="rect">
            <a:avLst/>
          </a:prstGeom>
          <a:noFill/>
          <a:ln w="9525">
            <a:noFill/>
            <a:miter lim="800000"/>
            <a:headEnd/>
            <a:tailEnd/>
          </a:ln>
          <a:effectLst/>
        </p:spPr>
        <p:txBody>
          <a:bodyPr wrap="none" anchor="ctr"/>
          <a:lstStyle/>
          <a:p>
            <a:endParaRPr lang="en-US"/>
          </a:p>
        </p:txBody>
      </p:sp>
      <p:sp>
        <p:nvSpPr>
          <p:cNvPr id="443397" name="Rectangle 5"/>
          <p:cNvSpPr>
            <a:spLocks noChangeArrowheads="1"/>
          </p:cNvSpPr>
          <p:nvPr/>
        </p:nvSpPr>
        <p:spPr bwMode="auto">
          <a:xfrm>
            <a:off x="1047750" y="1231900"/>
            <a:ext cx="5140325" cy="2100263"/>
          </a:xfrm>
          <a:prstGeom prst="rect">
            <a:avLst/>
          </a:prstGeom>
          <a:noFill/>
          <a:ln w="9525">
            <a:noFill/>
            <a:miter lim="800000"/>
            <a:headEnd/>
            <a:tailEnd/>
          </a:ln>
          <a:effectLst/>
        </p:spPr>
        <p:txBody>
          <a:bodyPr wrap="none" anchor="ctr"/>
          <a:lstStyle/>
          <a:p>
            <a:endParaRPr lang="en-US"/>
          </a:p>
        </p:txBody>
      </p:sp>
      <p:pic>
        <p:nvPicPr>
          <p:cNvPr id="443410" name="Picture 18" descr="D:\Temp\01.GIF"/>
          <p:cNvPicPr>
            <a:picLocks noChangeAspect="1" noChangeArrowheads="1"/>
          </p:cNvPicPr>
          <p:nvPr/>
        </p:nvPicPr>
        <p:blipFill>
          <a:blip r:embed="rId3"/>
          <a:srcRect/>
          <a:stretch>
            <a:fillRect/>
          </a:stretch>
        </p:blipFill>
        <p:spPr bwMode="auto">
          <a:xfrm>
            <a:off x="1143000" y="1547813"/>
            <a:ext cx="4916488" cy="2109787"/>
          </a:xfrm>
          <a:prstGeom prst="rect">
            <a:avLst/>
          </a:prstGeom>
          <a:noFill/>
          <a:ln w="9525">
            <a:solidFill>
              <a:schemeClr val="accent1"/>
            </a:solidFill>
            <a:miter lim="800000"/>
            <a:headEnd/>
            <a:tailEnd/>
          </a:ln>
        </p:spPr>
      </p:pic>
      <p:grpSp>
        <p:nvGrpSpPr>
          <p:cNvPr id="443413" name="Group 21"/>
          <p:cNvGrpSpPr>
            <a:grpSpLocks/>
          </p:cNvGrpSpPr>
          <p:nvPr/>
        </p:nvGrpSpPr>
        <p:grpSpPr bwMode="auto">
          <a:xfrm>
            <a:off x="1143000" y="4279900"/>
            <a:ext cx="4906963" cy="2873375"/>
            <a:chOff x="528" y="2678"/>
            <a:chExt cx="3600" cy="2108"/>
          </a:xfrm>
        </p:grpSpPr>
        <p:sp>
          <p:nvSpPr>
            <p:cNvPr id="443407" name="Text Box 15"/>
            <p:cNvSpPr txBox="1">
              <a:spLocks noChangeArrowheads="1"/>
            </p:cNvSpPr>
            <p:nvPr/>
          </p:nvSpPr>
          <p:spPr bwMode="auto">
            <a:xfrm>
              <a:off x="528" y="3804"/>
              <a:ext cx="232" cy="287"/>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pic>
          <p:nvPicPr>
            <p:cNvPr id="443411" name="Picture 19" descr="D:\Temp\02.GIF"/>
            <p:cNvPicPr>
              <a:picLocks noChangeAspect="1" noChangeArrowheads="1"/>
            </p:cNvPicPr>
            <p:nvPr/>
          </p:nvPicPr>
          <p:blipFill>
            <a:blip r:embed="rId4"/>
            <a:srcRect/>
            <a:stretch>
              <a:fillRect/>
            </a:stretch>
          </p:blipFill>
          <p:spPr bwMode="auto">
            <a:xfrm>
              <a:off x="528" y="2678"/>
              <a:ext cx="3600" cy="1267"/>
            </a:xfrm>
            <a:prstGeom prst="rect">
              <a:avLst/>
            </a:prstGeom>
            <a:noFill/>
          </p:spPr>
        </p:pic>
        <p:pic>
          <p:nvPicPr>
            <p:cNvPr id="443412" name="Picture 20" descr="D:\Temp\03.GIF"/>
            <p:cNvPicPr>
              <a:picLocks noChangeAspect="1" noChangeArrowheads="1"/>
            </p:cNvPicPr>
            <p:nvPr/>
          </p:nvPicPr>
          <p:blipFill>
            <a:blip r:embed="rId5"/>
            <a:srcRect/>
            <a:stretch>
              <a:fillRect/>
            </a:stretch>
          </p:blipFill>
          <p:spPr bwMode="auto">
            <a:xfrm>
              <a:off x="528" y="4044"/>
              <a:ext cx="3600" cy="742"/>
            </a:xfrm>
            <a:prstGeom prst="rect">
              <a:avLst/>
            </a:prstGeom>
            <a:noFill/>
          </p:spPr>
        </p:pic>
      </p:grpSp>
      <p:sp>
        <p:nvSpPr>
          <p:cNvPr id="443415" name="Rectangle 23"/>
          <p:cNvSpPr>
            <a:spLocks noChangeArrowheads="1"/>
          </p:cNvSpPr>
          <p:nvPr/>
        </p:nvSpPr>
        <p:spPr bwMode="auto">
          <a:xfrm>
            <a:off x="1143000" y="4295775"/>
            <a:ext cx="4914900" cy="2867025"/>
          </a:xfrm>
          <a:prstGeom prst="rect">
            <a:avLst/>
          </a:prstGeom>
          <a:noFill/>
          <a:ln w="9525">
            <a:solidFill>
              <a:schemeClr val="accent1"/>
            </a:solidFill>
            <a:miter lim="800000"/>
            <a:headEnd type="none" w="sm" len="sm"/>
            <a:tailEnd type="none" w="sm" len="sm"/>
          </a:ln>
          <a:effectLst/>
        </p:spPr>
        <p:txBody>
          <a:bodyPr wrap="none" anchor="ct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2" name="Rectangle 4"/>
          <p:cNvSpPr>
            <a:spLocks noGrp="1" noChangeArrowheads="1"/>
          </p:cNvSpPr>
          <p:nvPr>
            <p:ph type="body" idx="1"/>
          </p:nvPr>
        </p:nvSpPr>
        <p:spPr>
          <a:xfrm>
            <a:off x="514350" y="476250"/>
            <a:ext cx="6081713" cy="8110538"/>
          </a:xfrm>
          <a:noFill/>
          <a:ln/>
        </p:spPr>
        <p:txBody>
          <a:bodyPr lIns="95955" tIns="47978" rIns="95955" bIns="47978"/>
          <a:lstStyle/>
          <a:p>
            <a:pPr defTabSz="374650">
              <a:tabLst>
                <a:tab pos="438150" algn="l"/>
              </a:tabLst>
            </a:pPr>
            <a:r>
              <a:rPr lang="en-US"/>
              <a:t>Practice 5 (continued)</a:t>
            </a:r>
            <a:endParaRPr lang="en-US" sz="400"/>
          </a:p>
          <a:p>
            <a:pPr lvl="2" defTabSz="374650">
              <a:buFontTx/>
              <a:buNone/>
              <a:tabLst>
                <a:tab pos="438150" algn="l"/>
              </a:tabLst>
            </a:pPr>
            <a:r>
              <a:rPr lang="en-US"/>
              <a:t>3.	The HR department needs a report of employees in Toronto. Display the last name, job, department number, and department name for all employees who work in Toronto.</a:t>
            </a:r>
            <a:br>
              <a:rPr lang="en-US"/>
            </a:br>
            <a:endParaRPr lang="en-US"/>
          </a:p>
          <a:p>
            <a:pPr lvl="2" defTabSz="374650">
              <a:buFontTx/>
              <a:buNone/>
              <a:tabLst>
                <a:tab pos="438150" algn="l"/>
              </a:tabLst>
            </a:pPr>
            <a:endParaRPr lang="en-US"/>
          </a:p>
          <a:p>
            <a:pPr lvl="2" defTabSz="374650">
              <a:buFontTx/>
              <a:buNone/>
              <a:tabLst>
                <a:tab pos="438150" algn="l"/>
              </a:tabLst>
            </a:pPr>
            <a:endParaRPr lang="en-US"/>
          </a:p>
          <a:p>
            <a:pPr defTabSz="374650">
              <a:spcBef>
                <a:spcPct val="0"/>
              </a:spcBef>
              <a:tabLst>
                <a:tab pos="438150" algn="l"/>
              </a:tabLst>
            </a:pPr>
            <a:r>
              <a:rPr lang="en-US" b="0">
                <a:latin typeface="Courier New" pitchFamily="49" charset="0"/>
              </a:rPr>
              <a:t>       </a:t>
            </a:r>
          </a:p>
          <a:p>
            <a:pPr defTabSz="374650">
              <a:spcBef>
                <a:spcPct val="0"/>
              </a:spcBef>
              <a:tabLst>
                <a:tab pos="438150" algn="l"/>
              </a:tabLst>
            </a:pPr>
            <a:endParaRPr lang="en-US" sz="400" b="0">
              <a:latin typeface="Times New Roman" pitchFamily="18" charset="0"/>
            </a:endParaRPr>
          </a:p>
          <a:p>
            <a:pPr lvl="2" defTabSz="374650">
              <a:buFontTx/>
              <a:buNone/>
              <a:tabLst>
                <a:tab pos="438150" algn="l"/>
              </a:tabLst>
            </a:pPr>
            <a:r>
              <a:rPr lang="en-US"/>
              <a:t>4.	Create a report to display employees’ last name and employee number along with their manager’s last name and manager number. Label the columns </a:t>
            </a:r>
            <a:r>
              <a:rPr lang="en-US">
                <a:latin typeface="Courier New" pitchFamily="49" charset="0"/>
              </a:rPr>
              <a:t>Employee</a:t>
            </a:r>
            <a:r>
              <a:rPr lang="en-US"/>
              <a:t>, </a:t>
            </a:r>
            <a:r>
              <a:rPr lang="en-US">
                <a:latin typeface="Courier New" pitchFamily="49" charset="0"/>
              </a:rPr>
              <a:t>Emp#</a:t>
            </a:r>
            <a:r>
              <a:rPr lang="en-US"/>
              <a:t>, </a:t>
            </a:r>
            <a:r>
              <a:rPr lang="en-US">
                <a:latin typeface="Courier New" pitchFamily="49" charset="0"/>
              </a:rPr>
              <a:t>Manager</a:t>
            </a:r>
            <a:r>
              <a:rPr lang="en-US"/>
              <a:t>, and </a:t>
            </a:r>
            <a:r>
              <a:rPr lang="en-US">
                <a:latin typeface="Courier New" pitchFamily="49" charset="0"/>
              </a:rPr>
              <a:t>Mgr#</a:t>
            </a:r>
            <a:r>
              <a:rPr lang="en-US"/>
              <a:t>, respectively. Place your SQL statement in a text file named </a:t>
            </a:r>
            <a:r>
              <a:rPr lang="en-US">
                <a:latin typeface="Courier New" pitchFamily="49" charset="0"/>
              </a:rPr>
              <a:t>lab_05_04.sql</a:t>
            </a:r>
            <a:r>
              <a:rPr lang="en-US"/>
              <a:t>.</a:t>
            </a:r>
          </a:p>
        </p:txBody>
      </p:sp>
      <p:sp>
        <p:nvSpPr>
          <p:cNvPr id="473093" name="Rectangle 5"/>
          <p:cNvSpPr>
            <a:spLocks noChangeArrowheads="1"/>
          </p:cNvSpPr>
          <p:nvPr/>
        </p:nvSpPr>
        <p:spPr bwMode="auto">
          <a:xfrm>
            <a:off x="1054100" y="5932488"/>
            <a:ext cx="5138738" cy="2800350"/>
          </a:xfrm>
          <a:prstGeom prst="rect">
            <a:avLst/>
          </a:prstGeom>
          <a:noFill/>
          <a:ln w="9525">
            <a:noFill/>
            <a:miter lim="800000"/>
            <a:headEnd/>
            <a:tailEnd/>
          </a:ln>
          <a:effectLst/>
        </p:spPr>
        <p:txBody>
          <a:bodyPr wrap="none" anchor="ctr"/>
          <a:lstStyle/>
          <a:p>
            <a:endParaRPr lang="en-US"/>
          </a:p>
        </p:txBody>
      </p:sp>
      <p:sp>
        <p:nvSpPr>
          <p:cNvPr id="473094" name="Rectangle 6"/>
          <p:cNvSpPr>
            <a:spLocks noChangeArrowheads="1"/>
          </p:cNvSpPr>
          <p:nvPr/>
        </p:nvSpPr>
        <p:spPr bwMode="auto">
          <a:xfrm>
            <a:off x="1047750" y="3835400"/>
            <a:ext cx="5140325" cy="1404938"/>
          </a:xfrm>
          <a:prstGeom prst="rect">
            <a:avLst/>
          </a:prstGeom>
          <a:noFill/>
          <a:ln w="9525">
            <a:noFill/>
            <a:miter lim="800000"/>
            <a:headEnd/>
            <a:tailEnd/>
          </a:ln>
          <a:effectLst/>
        </p:spPr>
        <p:txBody>
          <a:bodyPr wrap="none" anchor="ctr"/>
          <a:lstStyle/>
          <a:p>
            <a:endParaRPr lang="en-US"/>
          </a:p>
        </p:txBody>
      </p:sp>
      <p:sp>
        <p:nvSpPr>
          <p:cNvPr id="473095" name="Rectangle 7"/>
          <p:cNvSpPr>
            <a:spLocks noChangeArrowheads="1"/>
          </p:cNvSpPr>
          <p:nvPr/>
        </p:nvSpPr>
        <p:spPr bwMode="auto">
          <a:xfrm>
            <a:off x="1047750" y="1231900"/>
            <a:ext cx="5140325" cy="2100263"/>
          </a:xfrm>
          <a:prstGeom prst="rect">
            <a:avLst/>
          </a:prstGeom>
          <a:noFill/>
          <a:ln w="9525">
            <a:noFill/>
            <a:miter lim="800000"/>
            <a:headEnd/>
            <a:tailEnd/>
          </a:ln>
          <a:effectLst/>
        </p:spPr>
        <p:txBody>
          <a:bodyPr wrap="none" anchor="ctr"/>
          <a:lstStyle/>
          <a:p>
            <a:endParaRPr lang="en-US"/>
          </a:p>
        </p:txBody>
      </p:sp>
      <p:pic>
        <p:nvPicPr>
          <p:cNvPr id="473096" name="Picture 8"/>
          <p:cNvPicPr>
            <a:picLocks noChangeAspect="1" noChangeArrowheads="1"/>
          </p:cNvPicPr>
          <p:nvPr/>
        </p:nvPicPr>
        <p:blipFill>
          <a:blip r:embed="rId3"/>
          <a:srcRect/>
          <a:stretch>
            <a:fillRect/>
          </a:stretch>
        </p:blipFill>
        <p:spPr bwMode="gray">
          <a:xfrm>
            <a:off x="990600" y="1095375"/>
            <a:ext cx="5427663" cy="700088"/>
          </a:xfrm>
          <a:prstGeom prst="rect">
            <a:avLst/>
          </a:prstGeom>
          <a:noFill/>
          <a:ln w="25400">
            <a:noFill/>
            <a:miter lim="800000"/>
            <a:headEnd type="none" w="sm" len="sm"/>
            <a:tailEnd type="none" w="sm" len="sm"/>
          </a:ln>
          <a:effectLst/>
        </p:spPr>
      </p:pic>
      <p:pic>
        <p:nvPicPr>
          <p:cNvPr id="473097" name="Picture 9"/>
          <p:cNvPicPr>
            <a:picLocks noChangeAspect="1" noChangeArrowheads="1"/>
          </p:cNvPicPr>
          <p:nvPr/>
        </p:nvPicPr>
        <p:blipFill>
          <a:blip r:embed="rId4"/>
          <a:srcRect/>
          <a:stretch>
            <a:fillRect/>
          </a:stretch>
        </p:blipFill>
        <p:spPr bwMode="gray">
          <a:xfrm>
            <a:off x="814388" y="2590800"/>
            <a:ext cx="5602287" cy="4686300"/>
          </a:xfrm>
          <a:prstGeom prst="rect">
            <a:avLst/>
          </a:prstGeom>
          <a:noFill/>
          <a:ln w="25400">
            <a:noFill/>
            <a:miter lim="800000"/>
            <a:headEnd type="none" w="sm" len="sm"/>
            <a:tailEnd type="none" w="sm" len="sm"/>
          </a:ln>
          <a:effectLst/>
        </p:spPr>
      </p:pic>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ChangeArrowheads="1"/>
          </p:cNvSpPr>
          <p:nvPr>
            <p:ph type="body" idx="1"/>
          </p:nvPr>
        </p:nvSpPr>
        <p:spPr bwMode="auto">
          <a:xfrm>
            <a:off x="511175" y="476250"/>
            <a:ext cx="6081713" cy="8045450"/>
          </a:xfrm>
          <a:prstGeom prst="rect">
            <a:avLst/>
          </a:prstGeom>
          <a:noFill/>
          <a:ln>
            <a:miter lim="800000"/>
            <a:headEnd/>
            <a:tailEnd/>
          </a:ln>
        </p:spPr>
        <p:txBody>
          <a:bodyPr lIns="95955" tIns="47978" rIns="95955" bIns="47978"/>
          <a:lstStyle/>
          <a:p>
            <a:pPr defTabSz="374650">
              <a:tabLst>
                <a:tab pos="627063" algn="l"/>
                <a:tab pos="1608138" algn="r"/>
                <a:tab pos="1838325" algn="l"/>
                <a:tab pos="2695575" algn="l"/>
              </a:tabLst>
            </a:pPr>
            <a:r>
              <a:rPr lang="en-US"/>
              <a:t>Practice 5 (continued)</a:t>
            </a:r>
          </a:p>
          <a:p>
            <a:pPr lvl="2" defTabSz="374650">
              <a:buFontTx/>
              <a:buNone/>
              <a:tabLst>
                <a:tab pos="627063" algn="l"/>
                <a:tab pos="1608138" algn="r"/>
                <a:tab pos="1838325" algn="l"/>
                <a:tab pos="2695575" algn="l"/>
              </a:tabLst>
            </a:pPr>
            <a:r>
              <a:rPr lang="en-US"/>
              <a:t>5.	Modify </a:t>
            </a:r>
            <a:r>
              <a:rPr lang="en-US">
                <a:latin typeface="Courier New" pitchFamily="49" charset="0"/>
              </a:rPr>
              <a:t>lab_05_04.sql</a:t>
            </a:r>
            <a:r>
              <a:rPr lang="en-US"/>
              <a:t> to display all employees including King, who has no manager. Order the results by the employee number. Place your SQL statement in a text file named </a:t>
            </a:r>
            <a:r>
              <a:rPr lang="en-US">
                <a:latin typeface="Courier New" pitchFamily="49" charset="0"/>
              </a:rPr>
              <a:t>lab_05_05.sql</a:t>
            </a:r>
            <a:r>
              <a:rPr lang="en-US"/>
              <a:t>. Run the query in </a:t>
            </a:r>
            <a:r>
              <a:rPr lang="en-US">
                <a:latin typeface="Courier New" pitchFamily="49" charset="0"/>
              </a:rPr>
              <a:t>lab_05_05.sql</a:t>
            </a:r>
            <a:r>
              <a:rPr lang="en-US"/>
              <a:t>.</a:t>
            </a:r>
            <a:r>
              <a:rPr lang="en-US" b="1">
                <a:latin typeface="Courier New" pitchFamily="49" charset="0"/>
              </a:rPr>
              <a:t>       </a:t>
            </a: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b="0">
              <a:latin typeface="Courier New" pitchFamily="49" charset="0"/>
            </a:endParaRPr>
          </a:p>
          <a:p>
            <a:pPr defTabSz="374650">
              <a:spcBef>
                <a:spcPct val="0"/>
              </a:spcBef>
              <a:tabLst>
                <a:tab pos="627063" algn="l"/>
                <a:tab pos="1608138" algn="r"/>
                <a:tab pos="1838325" algn="l"/>
                <a:tab pos="2695575" algn="l"/>
              </a:tabLst>
            </a:pPr>
            <a:endParaRPr lang="en-US"/>
          </a:p>
          <a:p>
            <a:pPr lvl="2" defTabSz="374650">
              <a:buFontTx/>
              <a:buNone/>
              <a:tabLst>
                <a:tab pos="627063" algn="l"/>
                <a:tab pos="1608138" algn="r"/>
                <a:tab pos="1838325" algn="l"/>
                <a:tab pos="2695575" algn="l"/>
              </a:tabLst>
            </a:pPr>
            <a:r>
              <a:rPr lang="en-US"/>
              <a:t>6.	Create a report for the HR department that displays employee last names, department numbers, and all the employees who work in the same department as a given employee. Give each column an appropriate label. Save the script to a file named </a:t>
            </a:r>
            <a:r>
              <a:rPr lang="en-US">
                <a:latin typeface="Courier New" pitchFamily="49" charset="0"/>
              </a:rPr>
              <a:t>lab_05_06.sql</a:t>
            </a:r>
            <a:r>
              <a:rPr lang="en-US"/>
              <a:t>.</a:t>
            </a:r>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AutoNum type="arabicPeriod" startAt="4"/>
              <a:tabLst>
                <a:tab pos="627063" algn="l"/>
                <a:tab pos="1608138" algn="r"/>
                <a:tab pos="1838325" algn="l"/>
                <a:tab pos="2695575" algn="l"/>
              </a:tabLst>
            </a:pPr>
            <a:endParaRPr lang="en-US"/>
          </a:p>
          <a:p>
            <a:pPr lvl="2" defTabSz="374650">
              <a:buFontTx/>
              <a:buNone/>
              <a:tabLst>
                <a:tab pos="627063" algn="l"/>
                <a:tab pos="1608138" algn="r"/>
                <a:tab pos="1838325" algn="l"/>
                <a:tab pos="2695575" algn="l"/>
              </a:tabLst>
            </a:pPr>
            <a:r>
              <a:rPr lang="en-US"/>
              <a:t>	</a:t>
            </a:r>
            <a:r>
              <a:rPr lang="en-US">
                <a:latin typeface="Courier New" pitchFamily="49" charset="0"/>
              </a:rPr>
              <a:t>		</a:t>
            </a:r>
          </a:p>
        </p:txBody>
      </p:sp>
      <p:sp>
        <p:nvSpPr>
          <p:cNvPr id="445444" name="Rectangle 4"/>
          <p:cNvSpPr>
            <a:spLocks noChangeArrowheads="1"/>
          </p:cNvSpPr>
          <p:nvPr/>
        </p:nvSpPr>
        <p:spPr bwMode="auto">
          <a:xfrm>
            <a:off x="1049338" y="1196975"/>
            <a:ext cx="5300662" cy="2962275"/>
          </a:xfrm>
          <a:prstGeom prst="rect">
            <a:avLst/>
          </a:prstGeom>
          <a:noFill/>
          <a:ln w="9525">
            <a:noFill/>
            <a:miter lim="800000"/>
            <a:headEnd/>
            <a:tailEnd/>
          </a:ln>
          <a:effectLst/>
        </p:spPr>
        <p:txBody>
          <a:bodyPr wrap="none" anchor="ctr"/>
          <a:lstStyle/>
          <a:p>
            <a:endParaRPr lang="en-US"/>
          </a:p>
        </p:txBody>
      </p:sp>
      <p:pic>
        <p:nvPicPr>
          <p:cNvPr id="445445" name="Picture 5"/>
          <p:cNvPicPr>
            <a:picLocks noChangeAspect="1" noChangeArrowheads="1"/>
          </p:cNvPicPr>
          <p:nvPr/>
        </p:nvPicPr>
        <p:blipFill>
          <a:blip r:embed="rId3"/>
          <a:srcRect/>
          <a:stretch>
            <a:fillRect/>
          </a:stretch>
        </p:blipFill>
        <p:spPr bwMode="gray">
          <a:xfrm>
            <a:off x="946150" y="1304925"/>
            <a:ext cx="5416550" cy="1724025"/>
          </a:xfrm>
          <a:prstGeom prst="rect">
            <a:avLst/>
          </a:prstGeom>
          <a:noFill/>
          <a:ln w="25400">
            <a:noFill/>
            <a:miter lim="800000"/>
            <a:headEnd type="none" w="sm" len="sm"/>
            <a:tailEnd type="none" w="sm" len="sm"/>
          </a:ln>
          <a:effectLst/>
        </p:spPr>
      </p:pic>
      <p:pic>
        <p:nvPicPr>
          <p:cNvPr id="445446" name="Picture 6"/>
          <p:cNvPicPr>
            <a:picLocks noChangeAspect="1" noChangeArrowheads="1"/>
          </p:cNvPicPr>
          <p:nvPr/>
        </p:nvPicPr>
        <p:blipFill>
          <a:blip r:embed="rId4"/>
          <a:srcRect/>
          <a:stretch>
            <a:fillRect/>
          </a:stretch>
        </p:blipFill>
        <p:spPr bwMode="auto">
          <a:xfrm>
            <a:off x="930275" y="3221038"/>
            <a:ext cx="5399088" cy="182562"/>
          </a:xfrm>
          <a:prstGeom prst="rect">
            <a:avLst/>
          </a:prstGeom>
          <a:noFill/>
          <a:ln w="25400">
            <a:noFill/>
            <a:miter lim="800000"/>
            <a:headEnd type="none" w="sm" len="sm"/>
            <a:tailEnd type="none" w="sm" len="sm"/>
          </a:ln>
          <a:effectLst/>
        </p:spPr>
      </p:pic>
      <p:sp>
        <p:nvSpPr>
          <p:cNvPr id="445447" name="Text Box 7"/>
          <p:cNvSpPr txBox="1">
            <a:spLocks noChangeArrowheads="1"/>
          </p:cNvSpPr>
          <p:nvPr/>
        </p:nvSpPr>
        <p:spPr bwMode="auto">
          <a:xfrm>
            <a:off x="931863" y="2895600"/>
            <a:ext cx="355600" cy="376238"/>
          </a:xfrm>
          <a:prstGeom prst="rect">
            <a:avLst/>
          </a:prstGeom>
          <a:noFill/>
          <a:ln w="25400">
            <a:noFill/>
            <a:miter lim="800000"/>
            <a:headEnd type="none" w="sm" len="sm"/>
            <a:tailEnd type="none" w="med" len="lg"/>
          </a:ln>
          <a:effectLst/>
        </p:spPr>
        <p:txBody>
          <a:bodyPr lIns="12381" tIns="12381" rIns="12381" bIns="12381">
            <a:spAutoFit/>
          </a:bodyPr>
          <a:lstStyle/>
          <a:p>
            <a:pPr defTabSz="801688">
              <a:spcBef>
                <a:spcPct val="0"/>
              </a:spcBef>
              <a:buClr>
                <a:srgbClr val="000000"/>
              </a:buClr>
            </a:pPr>
            <a:r>
              <a:rPr lang="en-US" sz="2300"/>
              <a:t>…</a:t>
            </a:r>
          </a:p>
        </p:txBody>
      </p:sp>
      <p:grpSp>
        <p:nvGrpSpPr>
          <p:cNvPr id="445451" name="Group 11"/>
          <p:cNvGrpSpPr>
            <a:grpSpLocks/>
          </p:cNvGrpSpPr>
          <p:nvPr/>
        </p:nvGrpSpPr>
        <p:grpSpPr bwMode="auto">
          <a:xfrm>
            <a:off x="920750" y="4340225"/>
            <a:ext cx="5441950" cy="3522663"/>
            <a:chOff x="580" y="2674"/>
            <a:chExt cx="3428" cy="2219"/>
          </a:xfrm>
        </p:grpSpPr>
        <p:pic>
          <p:nvPicPr>
            <p:cNvPr id="445448" name="Picture 8"/>
            <p:cNvPicPr>
              <a:picLocks noChangeAspect="1" noChangeArrowheads="1"/>
            </p:cNvPicPr>
            <p:nvPr/>
          </p:nvPicPr>
          <p:blipFill>
            <a:blip r:embed="rId5"/>
            <a:srcRect/>
            <a:stretch>
              <a:fillRect/>
            </a:stretch>
          </p:blipFill>
          <p:spPr bwMode="gray">
            <a:xfrm>
              <a:off x="601" y="2674"/>
              <a:ext cx="3407" cy="1960"/>
            </a:xfrm>
            <a:prstGeom prst="rect">
              <a:avLst/>
            </a:prstGeom>
            <a:noFill/>
            <a:ln w="25400">
              <a:noFill/>
              <a:miter lim="800000"/>
              <a:headEnd type="none" w="sm" len="sm"/>
              <a:tailEnd type="none" w="sm" len="sm"/>
            </a:ln>
            <a:effectLst/>
          </p:spPr>
        </p:pic>
        <p:sp>
          <p:nvSpPr>
            <p:cNvPr id="445449" name="Text Box 9"/>
            <p:cNvSpPr txBox="1">
              <a:spLocks noChangeArrowheads="1"/>
            </p:cNvSpPr>
            <p:nvPr/>
          </p:nvSpPr>
          <p:spPr bwMode="auto">
            <a:xfrm>
              <a:off x="580" y="4541"/>
              <a:ext cx="224" cy="237"/>
            </a:xfrm>
            <a:prstGeom prst="rect">
              <a:avLst/>
            </a:prstGeom>
            <a:noFill/>
            <a:ln w="25400">
              <a:noFill/>
              <a:miter lim="800000"/>
              <a:headEnd type="none" w="sm" len="sm"/>
              <a:tailEnd type="none" w="med" len="lg"/>
            </a:ln>
            <a:effectLst/>
          </p:spPr>
          <p:txBody>
            <a:bodyPr lIns="12381" tIns="12381" rIns="12381" bIns="12381">
              <a:spAutoFit/>
            </a:bodyPr>
            <a:lstStyle/>
            <a:p>
              <a:pPr defTabSz="801688">
                <a:spcBef>
                  <a:spcPct val="0"/>
                </a:spcBef>
                <a:buClr>
                  <a:srgbClr val="000000"/>
                </a:buClr>
              </a:pPr>
              <a:r>
                <a:rPr lang="en-US" sz="2300"/>
                <a:t>…</a:t>
              </a:r>
            </a:p>
          </p:txBody>
        </p:sp>
        <p:pic>
          <p:nvPicPr>
            <p:cNvPr id="445450" name="Picture 10"/>
            <p:cNvPicPr>
              <a:picLocks noChangeAspect="1" noChangeArrowheads="1"/>
            </p:cNvPicPr>
            <p:nvPr/>
          </p:nvPicPr>
          <p:blipFill>
            <a:blip r:embed="rId6"/>
            <a:srcRect/>
            <a:stretch>
              <a:fillRect/>
            </a:stretch>
          </p:blipFill>
          <p:spPr bwMode="auto">
            <a:xfrm>
              <a:off x="590" y="4740"/>
              <a:ext cx="3418" cy="153"/>
            </a:xfrm>
            <a:prstGeom prst="rect">
              <a:avLst/>
            </a:prstGeom>
            <a:noFill/>
            <a:ln w="25400">
              <a:noFill/>
              <a:miter lim="800000"/>
              <a:headEnd type="none" w="sm" len="sm"/>
              <a:tailEnd type="none" w="sm" len="sm"/>
            </a:ln>
            <a:effectLst/>
          </p:spPr>
        </p:pic>
      </p:gr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ChangeArrowheads="1"/>
          </p:cNvSpPr>
          <p:nvPr>
            <p:ph type="body" idx="1"/>
          </p:nvPr>
        </p:nvSpPr>
        <p:spPr bwMode="auto">
          <a:xfrm>
            <a:off x="514350" y="476250"/>
            <a:ext cx="6143625" cy="8213725"/>
          </a:xfrm>
          <a:prstGeom prst="rect">
            <a:avLst/>
          </a:prstGeom>
          <a:noFill/>
          <a:ln>
            <a:miter lim="800000"/>
            <a:headEnd/>
            <a:tailEnd/>
          </a:ln>
        </p:spPr>
        <p:txBody>
          <a:bodyPr lIns="95955" tIns="47978" rIns="95955" bIns="47978"/>
          <a:lstStyle/>
          <a:p>
            <a:pPr defTabSz="374650">
              <a:tabLst>
                <a:tab pos="438150" algn="l"/>
              </a:tabLst>
            </a:pPr>
            <a:r>
              <a:rPr lang="en-US"/>
              <a:t>Practice 5 (continued)</a:t>
            </a:r>
          </a:p>
          <a:p>
            <a:pPr lvl="2" indent="-220663" defTabSz="374650">
              <a:buFontTx/>
              <a:buNone/>
              <a:tabLst>
                <a:tab pos="438150" algn="l"/>
              </a:tabLst>
            </a:pPr>
            <a:r>
              <a:rPr lang="en-US"/>
              <a:t>7.	The HR department needs a report on job grades and salaries. To familiarize yourself with the </a:t>
            </a:r>
            <a:r>
              <a:rPr lang="en-US">
                <a:latin typeface="Courier New" pitchFamily="49" charset="0"/>
              </a:rPr>
              <a:t>JOB_GRADES</a:t>
            </a:r>
            <a:r>
              <a:rPr lang="en-US"/>
              <a:t> table, first show the structure of the </a:t>
            </a:r>
            <a:r>
              <a:rPr lang="en-US">
                <a:latin typeface="Courier New" pitchFamily="49" charset="0"/>
              </a:rPr>
              <a:t>JOB_GRADES</a:t>
            </a:r>
            <a:r>
              <a:rPr lang="en-US"/>
              <a:t> table. Then create a query that displays the name, job, department name, salary, and grade for all employees. </a:t>
            </a:r>
          </a:p>
          <a:p>
            <a:pPr lvl="2" indent="-220663" defTabSz="374650">
              <a:buFontTx/>
              <a:buNone/>
              <a:tabLst>
                <a:tab pos="438150" algn="l"/>
              </a:tabLst>
            </a:pPr>
            <a:endParaRPr lang="en-US" b="1">
              <a:latin typeface="Courier New" pitchFamily="49" charset="0"/>
            </a:endParaRPr>
          </a:p>
          <a:p>
            <a:pPr defTabSz="374650">
              <a:tabLst>
                <a:tab pos="438150" algn="l"/>
              </a:tabLst>
            </a:pPr>
            <a:endParaRPr lang="en-US" b="0">
              <a:latin typeface="Courier New" pitchFamily="49" charset="0"/>
            </a:endParaRPr>
          </a:p>
          <a:p>
            <a:pPr defTabSz="374650">
              <a:tabLst>
                <a:tab pos="438150" algn="l"/>
              </a:tabLst>
            </a:pPr>
            <a:endParaRPr lang="en-US" b="0">
              <a:latin typeface="Courier New" pitchFamily="49" charset="0"/>
            </a:endParaRPr>
          </a:p>
          <a:p>
            <a:pPr defTabSz="374650">
              <a:tabLst>
                <a:tab pos="438150" algn="l"/>
              </a:tabLst>
            </a:pPr>
            <a:r>
              <a:rPr lang="en-US" b="0">
                <a:latin typeface="Courier New" pitchFamily="49" charset="0"/>
              </a:rPr>
              <a:t>  </a:t>
            </a:r>
          </a:p>
          <a:p>
            <a:pPr defTabSz="374650">
              <a:spcBef>
                <a:spcPct val="0"/>
              </a:spcBef>
              <a:tabLst>
                <a:tab pos="438150" algn="l"/>
              </a:tabLst>
            </a:pPr>
            <a:r>
              <a:rPr lang="en-US" b="0">
                <a:latin typeface="Courier New" pitchFamily="49" charset="0"/>
              </a:rPr>
              <a:t>       </a:t>
            </a: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defTabSz="374650">
              <a:spcBef>
                <a:spcPct val="0"/>
              </a:spcBef>
              <a:tabLst>
                <a:tab pos="438150" algn="l"/>
              </a:tabLst>
            </a:pPr>
            <a:endParaRPr lang="en-US" b="0">
              <a:latin typeface="Courier New" pitchFamily="49" charset="0"/>
            </a:endParaRPr>
          </a:p>
          <a:p>
            <a:pPr marL="119063" lvl="1" defTabSz="374650">
              <a:spcBef>
                <a:spcPct val="0"/>
              </a:spcBef>
              <a:tabLst>
                <a:tab pos="438150" algn="l"/>
              </a:tabLst>
            </a:pPr>
            <a:r>
              <a:rPr lang="en-US"/>
              <a:t>If you want an extra challenge, complete the following exercises:</a:t>
            </a:r>
          </a:p>
          <a:p>
            <a:pPr lvl="2" indent="-220663" defTabSz="374650">
              <a:spcBef>
                <a:spcPct val="25000"/>
              </a:spcBef>
              <a:buFontTx/>
              <a:buNone/>
              <a:tabLst>
                <a:tab pos="438150" algn="l"/>
              </a:tabLst>
            </a:pPr>
            <a:r>
              <a:rPr lang="en-US"/>
              <a:t>8.	The HR department wants to determine the names of all employees who were hired after Davies. Create a query to display the name and hire date of any employee hired after employee Davies.</a:t>
            </a:r>
            <a:endParaRPr lang="en-US" b="1">
              <a:latin typeface="Courier New" pitchFamily="49" charset="0"/>
            </a:endParaRPr>
          </a:p>
        </p:txBody>
      </p:sp>
      <p:sp>
        <p:nvSpPr>
          <p:cNvPr id="447491" name="Rectangle 3"/>
          <p:cNvSpPr>
            <a:spLocks noChangeArrowheads="1"/>
          </p:cNvSpPr>
          <p:nvPr/>
        </p:nvSpPr>
        <p:spPr bwMode="auto">
          <a:xfrm>
            <a:off x="1047750" y="5916613"/>
            <a:ext cx="5302250" cy="2717800"/>
          </a:xfrm>
          <a:prstGeom prst="rect">
            <a:avLst/>
          </a:prstGeom>
          <a:noFill/>
          <a:ln w="9525">
            <a:noFill/>
            <a:miter lim="800000"/>
            <a:headEnd/>
            <a:tailEnd/>
          </a:ln>
          <a:effectLst/>
        </p:spPr>
        <p:txBody>
          <a:bodyPr wrap="none" anchor="ctr"/>
          <a:lstStyle/>
          <a:p>
            <a:endParaRPr lang="en-US"/>
          </a:p>
        </p:txBody>
      </p:sp>
      <p:sp>
        <p:nvSpPr>
          <p:cNvPr id="447492" name="Rectangle 4"/>
          <p:cNvSpPr>
            <a:spLocks noChangeArrowheads="1"/>
          </p:cNvSpPr>
          <p:nvPr/>
        </p:nvSpPr>
        <p:spPr bwMode="auto">
          <a:xfrm>
            <a:off x="1060450" y="2295525"/>
            <a:ext cx="5289550" cy="2987675"/>
          </a:xfrm>
          <a:prstGeom prst="rect">
            <a:avLst/>
          </a:prstGeom>
          <a:noFill/>
          <a:ln w="9525">
            <a:noFill/>
            <a:miter lim="800000"/>
            <a:headEnd/>
            <a:tailEnd/>
          </a:ln>
          <a:effectLst/>
        </p:spPr>
        <p:txBody>
          <a:bodyPr wrap="none" anchor="ctr"/>
          <a:lstStyle/>
          <a:p>
            <a:endParaRPr lang="en-US"/>
          </a:p>
        </p:txBody>
      </p:sp>
      <p:grpSp>
        <p:nvGrpSpPr>
          <p:cNvPr id="447498" name="Group 10"/>
          <p:cNvGrpSpPr>
            <a:grpSpLocks/>
          </p:cNvGrpSpPr>
          <p:nvPr/>
        </p:nvGrpSpPr>
        <p:grpSpPr bwMode="auto">
          <a:xfrm>
            <a:off x="842963" y="1430338"/>
            <a:ext cx="5614987" cy="3141662"/>
            <a:chOff x="531" y="697"/>
            <a:chExt cx="3537" cy="1979"/>
          </a:xfrm>
        </p:grpSpPr>
        <p:pic>
          <p:nvPicPr>
            <p:cNvPr id="447493" name="Picture 5"/>
            <p:cNvPicPr>
              <a:picLocks noChangeAspect="1" noChangeArrowheads="1"/>
            </p:cNvPicPr>
            <p:nvPr/>
          </p:nvPicPr>
          <p:blipFill>
            <a:blip r:embed="rId3"/>
            <a:srcRect/>
            <a:stretch>
              <a:fillRect/>
            </a:stretch>
          </p:blipFill>
          <p:spPr bwMode="gray">
            <a:xfrm>
              <a:off x="630" y="697"/>
              <a:ext cx="3419" cy="582"/>
            </a:xfrm>
            <a:prstGeom prst="rect">
              <a:avLst/>
            </a:prstGeom>
            <a:noFill/>
            <a:ln w="25400">
              <a:noFill/>
              <a:miter lim="800000"/>
              <a:headEnd type="none" w="sm" len="sm"/>
              <a:tailEnd type="none" w="sm" len="sm"/>
            </a:ln>
            <a:effectLst/>
          </p:spPr>
        </p:pic>
        <p:pic>
          <p:nvPicPr>
            <p:cNvPr id="447494" name="Picture 6"/>
            <p:cNvPicPr>
              <a:picLocks noChangeAspect="1" noChangeArrowheads="1"/>
            </p:cNvPicPr>
            <p:nvPr/>
          </p:nvPicPr>
          <p:blipFill>
            <a:blip r:embed="rId4"/>
            <a:srcRect/>
            <a:stretch>
              <a:fillRect/>
            </a:stretch>
          </p:blipFill>
          <p:spPr bwMode="gray">
            <a:xfrm>
              <a:off x="637" y="1335"/>
              <a:ext cx="3431" cy="1092"/>
            </a:xfrm>
            <a:prstGeom prst="rect">
              <a:avLst/>
            </a:prstGeom>
            <a:noFill/>
            <a:ln w="25400">
              <a:noFill/>
              <a:miter lim="800000"/>
              <a:headEnd type="none" w="sm" len="sm"/>
              <a:tailEnd type="none" w="sm" len="sm"/>
            </a:ln>
            <a:effectLst/>
          </p:spPr>
        </p:pic>
        <p:pic>
          <p:nvPicPr>
            <p:cNvPr id="447495" name="Picture 7"/>
            <p:cNvPicPr>
              <a:picLocks noChangeAspect="1" noChangeArrowheads="1"/>
            </p:cNvPicPr>
            <p:nvPr/>
          </p:nvPicPr>
          <p:blipFill>
            <a:blip r:embed="rId5"/>
            <a:srcRect/>
            <a:stretch>
              <a:fillRect/>
            </a:stretch>
          </p:blipFill>
          <p:spPr bwMode="auto">
            <a:xfrm>
              <a:off x="531" y="2535"/>
              <a:ext cx="3437" cy="141"/>
            </a:xfrm>
            <a:prstGeom prst="rect">
              <a:avLst/>
            </a:prstGeom>
            <a:noFill/>
            <a:ln w="25400">
              <a:noFill/>
              <a:miter lim="800000"/>
              <a:headEnd type="none" w="sm" len="sm"/>
              <a:tailEnd type="none" w="sm" len="sm"/>
            </a:ln>
            <a:effectLst/>
          </p:spPr>
        </p:pic>
        <p:sp>
          <p:nvSpPr>
            <p:cNvPr id="447496" name="Text Box 8"/>
            <p:cNvSpPr txBox="1">
              <a:spLocks noChangeArrowheads="1"/>
            </p:cNvSpPr>
            <p:nvPr/>
          </p:nvSpPr>
          <p:spPr bwMode="auto">
            <a:xfrm>
              <a:off x="625" y="2324"/>
              <a:ext cx="224" cy="237"/>
            </a:xfrm>
            <a:prstGeom prst="rect">
              <a:avLst/>
            </a:prstGeom>
            <a:noFill/>
            <a:ln w="25400">
              <a:noFill/>
              <a:miter lim="800000"/>
              <a:headEnd type="none" w="sm" len="sm"/>
              <a:tailEnd type="none" w="med" len="lg"/>
            </a:ln>
            <a:effectLst/>
          </p:spPr>
          <p:txBody>
            <a:bodyPr lIns="12381" tIns="12381" rIns="12381" bIns="12381">
              <a:spAutoFit/>
            </a:bodyPr>
            <a:lstStyle/>
            <a:p>
              <a:pPr defTabSz="801688">
                <a:spcBef>
                  <a:spcPct val="0"/>
                </a:spcBef>
                <a:buClr>
                  <a:srgbClr val="000000"/>
                </a:buClr>
              </a:pPr>
              <a:r>
                <a:rPr lang="en-US" sz="2300"/>
                <a:t>…</a:t>
              </a:r>
            </a:p>
          </p:txBody>
        </p:sp>
      </p:grpSp>
      <p:pic>
        <p:nvPicPr>
          <p:cNvPr id="447497" name="Picture 9"/>
          <p:cNvPicPr>
            <a:picLocks noChangeAspect="1" noChangeArrowheads="1"/>
          </p:cNvPicPr>
          <p:nvPr/>
        </p:nvPicPr>
        <p:blipFill>
          <a:blip r:embed="rId6"/>
          <a:srcRect/>
          <a:stretch>
            <a:fillRect/>
          </a:stretch>
        </p:blipFill>
        <p:spPr bwMode="gray">
          <a:xfrm>
            <a:off x="842963" y="5448300"/>
            <a:ext cx="5602287" cy="2246313"/>
          </a:xfrm>
          <a:prstGeom prst="rect">
            <a:avLst/>
          </a:prstGeom>
          <a:noFill/>
          <a:ln w="25400">
            <a:noFill/>
            <a:miter lim="800000"/>
            <a:headEnd type="none" w="sm" len="sm"/>
            <a:tailEnd type="none" w="sm" len="sm"/>
          </a:ln>
          <a:effectLst/>
        </p:spPr>
      </p:pic>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ChangeArrowheads="1"/>
          </p:cNvSpPr>
          <p:nvPr>
            <p:ph type="body" idx="1"/>
          </p:nvPr>
        </p:nvSpPr>
        <p:spPr bwMode="auto">
          <a:xfrm>
            <a:off x="523875" y="488950"/>
            <a:ext cx="6083300" cy="7759700"/>
          </a:xfrm>
          <a:prstGeom prst="rect">
            <a:avLst/>
          </a:prstGeom>
          <a:noFill/>
          <a:ln>
            <a:miter lim="800000"/>
            <a:headEnd/>
            <a:tailEnd/>
          </a:ln>
        </p:spPr>
        <p:txBody>
          <a:bodyPr lIns="86668" tIns="41787" rIns="86668" bIns="41787"/>
          <a:lstStyle/>
          <a:p>
            <a:pPr defTabSz="374650">
              <a:tabLst>
                <a:tab pos="438150" algn="l"/>
              </a:tabLst>
            </a:pPr>
            <a:r>
              <a:rPr lang="en-US"/>
              <a:t>Practice 5 (continued)</a:t>
            </a:r>
          </a:p>
          <a:p>
            <a:pPr marL="433388" lvl="2" indent="-196850" defTabSz="374650">
              <a:buFontTx/>
              <a:buNone/>
              <a:tabLst>
                <a:tab pos="438150" algn="l"/>
              </a:tabLst>
            </a:pPr>
            <a:r>
              <a:rPr lang="en-US"/>
              <a:t>9.	The HR department needs to find the names and hire dates for all employees who were hired before their managers, along with their managers’ names and hire dates. Save the script to a file named </a:t>
            </a:r>
            <a:r>
              <a:rPr lang="en-US">
                <a:latin typeface="Courier New" pitchFamily="49" charset="0"/>
              </a:rPr>
              <a:t>lab5_09.sql</a:t>
            </a:r>
            <a:r>
              <a:rPr lang="en-US"/>
              <a:t>.</a:t>
            </a:r>
            <a:endParaRPr lang="en-US">
              <a:latin typeface="Courier New" pitchFamily="49" charset="0"/>
            </a:endParaRPr>
          </a:p>
        </p:txBody>
      </p:sp>
      <p:sp>
        <p:nvSpPr>
          <p:cNvPr id="449539" name="Rectangle 3"/>
          <p:cNvSpPr>
            <a:spLocks noChangeArrowheads="1"/>
          </p:cNvSpPr>
          <p:nvPr/>
        </p:nvSpPr>
        <p:spPr bwMode="auto">
          <a:xfrm>
            <a:off x="1065213" y="1373188"/>
            <a:ext cx="5284787" cy="1704975"/>
          </a:xfrm>
          <a:prstGeom prst="rect">
            <a:avLst/>
          </a:prstGeom>
          <a:noFill/>
          <a:ln w="9525">
            <a:noFill/>
            <a:miter lim="800000"/>
            <a:headEnd/>
            <a:tailEnd/>
          </a:ln>
          <a:effectLst/>
        </p:spPr>
        <p:txBody>
          <a:bodyPr wrap="none" anchor="ctr"/>
          <a:lstStyle/>
          <a:p>
            <a:endParaRPr lang="en-US"/>
          </a:p>
        </p:txBody>
      </p:sp>
      <p:pic>
        <p:nvPicPr>
          <p:cNvPr id="449540" name="Picture 4"/>
          <p:cNvPicPr>
            <a:picLocks noChangeAspect="1" noChangeArrowheads="1"/>
          </p:cNvPicPr>
          <p:nvPr/>
        </p:nvPicPr>
        <p:blipFill>
          <a:blip r:embed="rId3"/>
          <a:srcRect/>
          <a:stretch>
            <a:fillRect/>
          </a:stretch>
        </p:blipFill>
        <p:spPr bwMode="gray">
          <a:xfrm>
            <a:off x="841375" y="1304925"/>
            <a:ext cx="5630863" cy="2441575"/>
          </a:xfrm>
          <a:prstGeom prst="rect">
            <a:avLst/>
          </a:prstGeom>
          <a:noFill/>
          <a:ln w="25400">
            <a:noFill/>
            <a:miter lim="800000"/>
            <a:headEnd type="none" w="sm" len="sm"/>
            <a:tailEnd type="none" w="sm" len="sm"/>
          </a:ln>
          <a:effectLst/>
        </p:spPr>
      </p:pic>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5139" name="Rectangle 3"/>
          <p:cNvSpPr>
            <a:spLocks noGrp="1" noChangeArrowheads="1"/>
          </p:cNvSpPr>
          <p:nvPr>
            <p:ph type="body" idx="1"/>
          </p:nvPr>
        </p:nvSpPr>
        <p:spPr>
          <a:xfrm>
            <a:off x="582613" y="476250"/>
            <a:ext cx="5826125" cy="8212138"/>
          </a:xfrm>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ChangeArrowheads="1"/>
          </p:cNvSpPr>
          <p:nvPr/>
        </p:nvSpPr>
        <p:spPr bwMode="auto">
          <a:xfrm>
            <a:off x="3957638" y="-1588"/>
            <a:ext cx="3033712" cy="466726"/>
          </a:xfrm>
          <a:prstGeom prst="rect">
            <a:avLst/>
          </a:prstGeom>
          <a:noFill/>
          <a:ln w="9525">
            <a:noFill/>
            <a:miter lim="800000"/>
            <a:headEnd/>
            <a:tailEnd/>
          </a:ln>
          <a:effectLst/>
        </p:spPr>
        <p:txBody>
          <a:bodyPr wrap="none" anchor="ctr"/>
          <a:lstStyle/>
          <a:p>
            <a:endParaRPr lang="en-US"/>
          </a:p>
        </p:txBody>
      </p:sp>
      <p:sp>
        <p:nvSpPr>
          <p:cNvPr id="373763" name="Rectangle 3"/>
          <p:cNvSpPr>
            <a:spLocks noChangeArrowheads="1"/>
          </p:cNvSpPr>
          <p:nvPr/>
        </p:nvSpPr>
        <p:spPr bwMode="auto">
          <a:xfrm>
            <a:off x="-1588" y="-1588"/>
            <a:ext cx="3030538" cy="466726"/>
          </a:xfrm>
          <a:prstGeom prst="rect">
            <a:avLst/>
          </a:prstGeom>
          <a:noFill/>
          <a:ln w="9525">
            <a:noFill/>
            <a:miter lim="800000"/>
            <a:headEnd/>
            <a:tailEnd/>
          </a:ln>
          <a:effectLst/>
        </p:spPr>
        <p:txBody>
          <a:bodyPr wrap="none" anchor="ctr"/>
          <a:lstStyle/>
          <a:p>
            <a:endParaRPr lang="en-US"/>
          </a:p>
        </p:txBody>
      </p:sp>
      <p:sp>
        <p:nvSpPr>
          <p:cNvPr id="373766" name="Rectangle 6"/>
          <p:cNvSpPr>
            <a:spLocks noChangeArrowheads="1" noTextEdit="1"/>
          </p:cNvSpPr>
          <p:nvPr>
            <p:ph type="sldImg"/>
          </p:nvPr>
        </p:nvSpPr>
        <p:spPr>
          <a:ln/>
        </p:spPr>
      </p:sp>
      <p:sp>
        <p:nvSpPr>
          <p:cNvPr id="373767" name="Rectangle 7"/>
          <p:cNvSpPr>
            <a:spLocks noGrp="1" noChangeArrowheads="1"/>
          </p:cNvSpPr>
          <p:nvPr>
            <p:ph type="body" idx="1"/>
          </p:nvPr>
        </p:nvSpPr>
        <p:spPr/>
        <p:txBody>
          <a:bodyPr/>
          <a:lstStyle/>
          <a:p>
            <a:r>
              <a:rPr lang="en-US"/>
              <a:t>Types of Joins</a:t>
            </a:r>
          </a:p>
          <a:p>
            <a:pPr lvl="1"/>
            <a:r>
              <a:rPr lang="en-US"/>
              <a:t>To join tables, you can use join syntax that is compliant with the </a:t>
            </a:r>
            <a:r>
              <a:rPr lang="en-US">
                <a:solidFill>
                  <a:schemeClr val="tx1"/>
                </a:solidFill>
              </a:rPr>
              <a:t>SQL:1999 standard.</a:t>
            </a:r>
            <a:r>
              <a:rPr lang="en-US"/>
              <a:t> </a:t>
            </a:r>
          </a:p>
          <a:p>
            <a:pPr lvl="1"/>
            <a:r>
              <a:rPr lang="en-US" b="1"/>
              <a:t>Note:</a:t>
            </a:r>
            <a:r>
              <a:rPr lang="en-US"/>
              <a:t> Prior to the Oracle9</a:t>
            </a:r>
            <a:r>
              <a:rPr lang="en-US" i="1"/>
              <a:t>i </a:t>
            </a:r>
            <a:r>
              <a:rPr lang="en-US"/>
              <a:t>release, the join syntax was different from the ANSI standards. The SQL:1999</a:t>
            </a:r>
            <a:r>
              <a:rPr lang="en-US">
                <a:cs typeface="Times New Roman" pitchFamily="18" charset="0"/>
              </a:rPr>
              <a:t>–</a:t>
            </a:r>
            <a:r>
              <a:rPr lang="en-US"/>
              <a:t>compliant join syntax does not offer any performance benefits over the Oracle-proprietary join syntax that existed in prior releases. For detailed information about the proprietary join syntax, see Appendix C.</a:t>
            </a:r>
            <a:endParaRPr lang="en-US" b="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2" name="Rectangle 3076"/>
          <p:cNvSpPr>
            <a:spLocks noChangeArrowheads="1" noTextEdit="1"/>
          </p:cNvSpPr>
          <p:nvPr>
            <p:ph type="sldImg"/>
          </p:nvPr>
        </p:nvSpPr>
        <p:spPr>
          <a:ln/>
        </p:spPr>
      </p:sp>
      <p:sp>
        <p:nvSpPr>
          <p:cNvPr id="406533" name="Rectangle 3077"/>
          <p:cNvSpPr>
            <a:spLocks noGrp="1" noChangeArrowheads="1"/>
          </p:cNvSpPr>
          <p:nvPr>
            <p:ph type="body" idx="1"/>
          </p:nvPr>
        </p:nvSpPr>
        <p:spPr/>
        <p:txBody>
          <a:bodyPr/>
          <a:lstStyle/>
          <a:p>
            <a:r>
              <a:rPr lang="en-US"/>
              <a:t>Defining Joins</a:t>
            </a:r>
          </a:p>
          <a:p>
            <a:pPr lvl="1"/>
            <a:r>
              <a:rPr lang="en-US">
                <a:latin typeface="Times" pitchFamily="18" charset="0"/>
              </a:rPr>
              <a:t>In the syntax:</a:t>
            </a:r>
          </a:p>
          <a:p>
            <a:pPr lvl="2">
              <a:lnSpc>
                <a:spcPct val="90000"/>
              </a:lnSpc>
              <a:spcBef>
                <a:spcPct val="35000"/>
              </a:spcBef>
              <a:buFontTx/>
              <a:buNone/>
            </a:pPr>
            <a:r>
              <a:rPr lang="en-US" i="1">
                <a:latin typeface="Courier New" pitchFamily="49" charset="0"/>
              </a:rPr>
              <a:t>table1.column</a:t>
            </a:r>
            <a:r>
              <a:rPr lang="en-US"/>
              <a:t> </a:t>
            </a:r>
            <a:r>
              <a:rPr lang="en-US">
                <a:latin typeface="Times" pitchFamily="18" charset="0"/>
              </a:rPr>
              <a:t>denotes the table and column from which data is retrieved</a:t>
            </a:r>
          </a:p>
          <a:p>
            <a:pPr lvl="2">
              <a:lnSpc>
                <a:spcPct val="90000"/>
              </a:lnSpc>
              <a:spcBef>
                <a:spcPct val="35000"/>
              </a:spcBef>
              <a:buFontTx/>
              <a:buNone/>
            </a:pPr>
            <a:r>
              <a:rPr lang="en-US">
                <a:latin typeface="Courier New" pitchFamily="49" charset="0"/>
              </a:rPr>
              <a:t>NATURAL JOIN</a:t>
            </a:r>
            <a:r>
              <a:rPr lang="en-US"/>
              <a:t> </a:t>
            </a:r>
            <a:r>
              <a:rPr lang="en-US">
                <a:latin typeface="Times" pitchFamily="18" charset="0"/>
              </a:rPr>
              <a:t>joins two tables based on the same column name </a:t>
            </a:r>
          </a:p>
          <a:p>
            <a:pPr lvl="2">
              <a:lnSpc>
                <a:spcPct val="90000"/>
              </a:lnSpc>
              <a:spcBef>
                <a:spcPct val="35000"/>
              </a:spcBef>
              <a:buFontTx/>
              <a:buNone/>
            </a:pPr>
            <a:r>
              <a:rPr lang="en-US">
                <a:latin typeface="Courier New" pitchFamily="49" charset="0"/>
              </a:rPr>
              <a:t>JOIN</a:t>
            </a:r>
            <a:r>
              <a:rPr lang="en-US" i="1">
                <a:latin typeface="Courier New" pitchFamily="49" charset="0"/>
              </a:rPr>
              <a:t> table </a:t>
            </a:r>
            <a:r>
              <a:rPr lang="en-US">
                <a:latin typeface="Courier New" pitchFamily="49" charset="0"/>
              </a:rPr>
              <a:t>USING </a:t>
            </a:r>
            <a:r>
              <a:rPr lang="en-US" i="1">
                <a:latin typeface="Courier New" pitchFamily="49" charset="0"/>
              </a:rPr>
              <a:t>column_name</a:t>
            </a:r>
            <a:r>
              <a:rPr lang="en-US"/>
              <a:t> </a:t>
            </a:r>
            <a:r>
              <a:rPr lang="en-US">
                <a:latin typeface="Times" pitchFamily="18" charset="0"/>
              </a:rPr>
              <a:t>performs an equijoin based on the column name </a:t>
            </a:r>
          </a:p>
          <a:p>
            <a:pPr lvl="2">
              <a:lnSpc>
                <a:spcPct val="90000"/>
              </a:lnSpc>
              <a:spcBef>
                <a:spcPct val="35000"/>
              </a:spcBef>
              <a:buFontTx/>
              <a:buNone/>
            </a:pPr>
            <a:r>
              <a:rPr lang="en-US">
                <a:latin typeface="Courier New" pitchFamily="49" charset="0"/>
              </a:rPr>
              <a:t>JOIN</a:t>
            </a:r>
            <a:r>
              <a:rPr lang="en-US" i="1">
                <a:latin typeface="Courier New" pitchFamily="49" charset="0"/>
              </a:rPr>
              <a:t> table ON table1.column_name</a:t>
            </a:r>
            <a:r>
              <a:rPr lang="en-US"/>
              <a:t> </a:t>
            </a:r>
            <a:r>
              <a:rPr lang="en-US">
                <a:latin typeface="Times" pitchFamily="18" charset="0"/>
              </a:rPr>
              <a:t>performs an equijoin based on the condition in the </a:t>
            </a:r>
            <a:r>
              <a:rPr lang="en-US">
                <a:latin typeface="Courier New" pitchFamily="49" charset="0"/>
              </a:rPr>
              <a:t>ON</a:t>
            </a:r>
            <a:r>
              <a:rPr lang="en-US">
                <a:latin typeface="Times" pitchFamily="18" charset="0"/>
              </a:rPr>
              <a:t> clause, </a:t>
            </a:r>
            <a:r>
              <a:rPr lang="en-US">
                <a:latin typeface="Courier New" pitchFamily="49" charset="0"/>
              </a:rPr>
              <a:t>= </a:t>
            </a:r>
            <a:r>
              <a:rPr lang="en-US" i="1">
                <a:latin typeface="Courier New" pitchFamily="49" charset="0"/>
              </a:rPr>
              <a:t>table2.column_name</a:t>
            </a:r>
            <a:endParaRPr lang="en-US">
              <a:latin typeface="Times" pitchFamily="18" charset="0"/>
            </a:endParaRPr>
          </a:p>
          <a:p>
            <a:pPr lvl="2">
              <a:lnSpc>
                <a:spcPct val="90000"/>
              </a:lnSpc>
              <a:spcBef>
                <a:spcPct val="35000"/>
              </a:spcBef>
              <a:buFontTx/>
              <a:buNone/>
            </a:pPr>
            <a:r>
              <a:rPr lang="en-US" i="1">
                <a:latin typeface="Courier New" pitchFamily="49" charset="0"/>
              </a:rPr>
              <a:t>LEFT/RIGHT/FULL OUTER </a:t>
            </a:r>
            <a:r>
              <a:rPr lang="en-US"/>
              <a:t>is used</a:t>
            </a:r>
            <a:r>
              <a:rPr lang="en-US" i="1">
                <a:latin typeface="Courier New" pitchFamily="49" charset="0"/>
              </a:rPr>
              <a:t> </a:t>
            </a:r>
            <a:r>
              <a:rPr lang="en-US"/>
              <a:t>to perform outer joins</a:t>
            </a:r>
          </a:p>
          <a:p>
            <a:pPr lvl="2">
              <a:lnSpc>
                <a:spcPct val="90000"/>
              </a:lnSpc>
              <a:spcBef>
                <a:spcPct val="35000"/>
              </a:spcBef>
              <a:buFontTx/>
              <a:buNone/>
            </a:pPr>
            <a:r>
              <a:rPr lang="en-US">
                <a:latin typeface="Courier New" pitchFamily="49" charset="0"/>
              </a:rPr>
              <a:t>CROSS JOIN</a:t>
            </a:r>
            <a:r>
              <a:rPr lang="en-US"/>
              <a:t> </a:t>
            </a:r>
            <a:r>
              <a:rPr lang="en-US">
                <a:latin typeface="Times" pitchFamily="18" charset="0"/>
              </a:rPr>
              <a:t>returns a Cartesian product from the two tables</a:t>
            </a:r>
            <a:endParaRPr lang="en-US" i="1">
              <a:latin typeface="Times" pitchFamily="18" charset="0"/>
            </a:endParaRPr>
          </a:p>
          <a:p>
            <a:pPr lvl="1"/>
            <a:r>
              <a:rPr lang="en-US"/>
              <a:t>For more information, see “</a:t>
            </a:r>
            <a:r>
              <a:rPr lang="en-US">
                <a:latin typeface="Courier New" pitchFamily="49" charset="0"/>
              </a:rPr>
              <a:t>SELECT</a:t>
            </a:r>
            <a:r>
              <a:rPr lang="en-US"/>
              <a:t>” in </a:t>
            </a:r>
            <a:r>
              <a:rPr lang="en-US" i="1"/>
              <a:t>Oracle SQL Reference.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8" name="Rectangle 1028"/>
          <p:cNvSpPr>
            <a:spLocks noChangeArrowheads="1" noTextEdit="1"/>
          </p:cNvSpPr>
          <p:nvPr>
            <p:ph type="sldImg"/>
          </p:nvPr>
        </p:nvSpPr>
        <p:spPr>
          <a:ln/>
        </p:spPr>
      </p:sp>
      <p:sp>
        <p:nvSpPr>
          <p:cNvPr id="410629" name="Rectangle 1029"/>
          <p:cNvSpPr>
            <a:spLocks noGrp="1" noChangeArrowheads="1"/>
          </p:cNvSpPr>
          <p:nvPr>
            <p:ph type="body" idx="1"/>
          </p:nvPr>
        </p:nvSpPr>
        <p:spPr/>
        <p:txBody>
          <a:bodyPr/>
          <a:lstStyle/>
          <a:p>
            <a:r>
              <a:rPr lang="en-US"/>
              <a:t>Creating Natural Joins</a:t>
            </a:r>
          </a:p>
          <a:p>
            <a:pPr lvl="1"/>
            <a:r>
              <a:rPr lang="en-US"/>
              <a:t>You can join tables automatically based on columns in the two tables that have matching data types and names. You do this by using the keywords </a:t>
            </a:r>
            <a:r>
              <a:rPr lang="en-US">
                <a:solidFill>
                  <a:schemeClr val="tx1"/>
                </a:solidFill>
                <a:latin typeface="Courier New" pitchFamily="49" charset="0"/>
              </a:rPr>
              <a:t>NATURAL</a:t>
            </a:r>
            <a:r>
              <a:rPr lang="en-US"/>
              <a:t> </a:t>
            </a:r>
            <a:r>
              <a:rPr lang="en-US">
                <a:solidFill>
                  <a:schemeClr val="tx1"/>
                </a:solidFill>
                <a:latin typeface="Courier New" pitchFamily="49" charset="0"/>
              </a:rPr>
              <a:t>JOIN</a:t>
            </a:r>
            <a:r>
              <a:rPr lang="en-US">
                <a:solidFill>
                  <a:schemeClr val="tx1"/>
                </a:solidFill>
              </a:rPr>
              <a:t>.</a:t>
            </a:r>
          </a:p>
          <a:p>
            <a:pPr lvl="1"/>
            <a:r>
              <a:rPr lang="en-US" b="1"/>
              <a:t>Note:</a:t>
            </a:r>
            <a:r>
              <a:rPr lang="en-US"/>
              <a:t> The join can happen on only those columns that have the same names and data types in both tables. If the columns have the same name but different data types, then the </a:t>
            </a:r>
            <a:r>
              <a:rPr lang="en-US">
                <a:latin typeface="Courier New" pitchFamily="49" charset="0"/>
              </a:rPr>
              <a:t>NATURAL JOIN</a:t>
            </a:r>
            <a:r>
              <a:rPr lang="en-US"/>
              <a:t> syntax causes an error.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6" name="Rectangle 2052"/>
          <p:cNvSpPr>
            <a:spLocks noChangeArrowheads="1" noTextEdit="1"/>
          </p:cNvSpPr>
          <p:nvPr>
            <p:ph type="sldImg"/>
          </p:nvPr>
        </p:nvSpPr>
        <p:spPr>
          <a:ln/>
        </p:spPr>
      </p:sp>
      <p:sp>
        <p:nvSpPr>
          <p:cNvPr id="412677" name="Rectangle 2053"/>
          <p:cNvSpPr>
            <a:spLocks noGrp="1" noChangeArrowheads="1"/>
          </p:cNvSpPr>
          <p:nvPr>
            <p:ph type="body" idx="1"/>
          </p:nvPr>
        </p:nvSpPr>
        <p:spPr/>
        <p:txBody>
          <a:bodyPr/>
          <a:lstStyle/>
          <a:p>
            <a:r>
              <a:rPr lang="en-US"/>
              <a:t>Retrieving Records with Natural Joins</a:t>
            </a:r>
          </a:p>
          <a:p>
            <a:pPr lvl="1"/>
            <a:r>
              <a:rPr lang="en-US"/>
              <a:t>In the example in the slide, the </a:t>
            </a:r>
            <a:r>
              <a:rPr lang="en-US">
                <a:latin typeface="Courier New" pitchFamily="49" charset="0"/>
              </a:rPr>
              <a:t>LOCATIONS</a:t>
            </a:r>
            <a:r>
              <a:rPr lang="en-US"/>
              <a:t> table is joined to the </a:t>
            </a:r>
            <a:r>
              <a:rPr lang="en-US">
                <a:latin typeface="Courier New" pitchFamily="49" charset="0"/>
              </a:rPr>
              <a:t>DEPARTMENT</a:t>
            </a:r>
            <a:r>
              <a:rPr lang="en-US"/>
              <a:t> table by the </a:t>
            </a:r>
            <a:r>
              <a:rPr lang="en-US">
                <a:latin typeface="Courier New" pitchFamily="49" charset="0"/>
              </a:rPr>
              <a:t>LOCATION_ID</a:t>
            </a:r>
            <a:r>
              <a:rPr lang="en-US"/>
              <a:t> column, which is the only column of the same name in both tables. If other common columns were present, the join would have used them all.</a:t>
            </a:r>
          </a:p>
          <a:p>
            <a:pPr lvl="1"/>
            <a:r>
              <a:rPr lang="en-US" b="1"/>
              <a:t>Natural Joins with a </a:t>
            </a:r>
            <a:r>
              <a:rPr lang="en-US" b="1">
                <a:latin typeface="Courier New" pitchFamily="49" charset="0"/>
              </a:rPr>
              <a:t>WHERE</a:t>
            </a:r>
            <a:r>
              <a:rPr lang="en-US" b="1"/>
              <a:t> Clause</a:t>
            </a:r>
          </a:p>
          <a:p>
            <a:pPr lvl="1">
              <a:spcBef>
                <a:spcPct val="0"/>
              </a:spcBef>
              <a:spcAft>
                <a:spcPct val="30000"/>
              </a:spcAft>
            </a:pPr>
            <a:r>
              <a:rPr lang="en-US"/>
              <a:t>Additional restrictions on a natural join are implemented by using a </a:t>
            </a:r>
            <a:r>
              <a:rPr lang="en-US">
                <a:latin typeface="Courier New" pitchFamily="49" charset="0"/>
              </a:rPr>
              <a:t>WHERE</a:t>
            </a:r>
            <a:r>
              <a:rPr lang="en-US"/>
              <a:t> clause. The following example limits the rows of output to those with a department ID equal to 20 or 50:</a:t>
            </a:r>
          </a:p>
          <a:p>
            <a:pPr>
              <a:spcBef>
                <a:spcPct val="0"/>
              </a:spcBef>
            </a:pPr>
            <a:r>
              <a:rPr lang="en-US" sz="1100" b="0">
                <a:solidFill>
                  <a:srgbClr val="000000"/>
                </a:solidFill>
                <a:latin typeface="Courier New" pitchFamily="49" charset="0"/>
              </a:rPr>
              <a:t>   SELECT  department_id, department_name,</a:t>
            </a:r>
          </a:p>
          <a:p>
            <a:pPr>
              <a:spcBef>
                <a:spcPct val="0"/>
              </a:spcBef>
            </a:pPr>
            <a:r>
              <a:rPr lang="en-US" sz="1100" b="0">
                <a:solidFill>
                  <a:srgbClr val="000000"/>
                </a:solidFill>
                <a:latin typeface="Courier New" pitchFamily="49" charset="0"/>
              </a:rPr>
              <a:t>           location_id, city</a:t>
            </a:r>
          </a:p>
          <a:p>
            <a:pPr>
              <a:spcBef>
                <a:spcPct val="0"/>
              </a:spcBef>
            </a:pPr>
            <a:r>
              <a:rPr lang="en-US" sz="1100" b="0">
                <a:solidFill>
                  <a:srgbClr val="000000"/>
                </a:solidFill>
                <a:latin typeface="Courier New" pitchFamily="49" charset="0"/>
              </a:rPr>
              <a:t>   FROM    departments</a:t>
            </a:r>
          </a:p>
          <a:p>
            <a:pPr>
              <a:spcBef>
                <a:spcPct val="0"/>
              </a:spcBef>
            </a:pPr>
            <a:r>
              <a:rPr lang="en-US" sz="1100" b="0">
                <a:solidFill>
                  <a:srgbClr val="000000"/>
                </a:solidFill>
                <a:latin typeface="Courier New" pitchFamily="49" charset="0"/>
              </a:rPr>
              <a:t>   NATURAL JOIN locations</a:t>
            </a:r>
          </a:p>
          <a:p>
            <a:pPr>
              <a:spcBef>
                <a:spcPct val="0"/>
              </a:spcBef>
            </a:pPr>
            <a:r>
              <a:rPr lang="en-US" sz="1100" b="0">
                <a:solidFill>
                  <a:srgbClr val="000000"/>
                </a:solidFill>
                <a:latin typeface="Courier New" pitchFamily="49" charset="0"/>
              </a:rPr>
              <a:t>   WHERE   department_id IN (20, 50);</a:t>
            </a:r>
            <a:endParaRPr lang="en-US" sz="1100">
              <a:latin typeface="Courier New" pitchFamily="49"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6" name="Rectangle 1030"/>
          <p:cNvSpPr>
            <a:spLocks noChangeArrowheads="1" noTextEdit="1"/>
          </p:cNvSpPr>
          <p:nvPr>
            <p:ph type="sldImg"/>
          </p:nvPr>
        </p:nvSpPr>
        <p:spPr>
          <a:ln/>
        </p:spPr>
      </p:sp>
      <p:sp>
        <p:nvSpPr>
          <p:cNvPr id="414727" name="Rectangle 1031"/>
          <p:cNvSpPr>
            <a:spLocks noGrp="1" noChangeArrowheads="1"/>
          </p:cNvSpPr>
          <p:nvPr>
            <p:ph type="body" idx="1"/>
          </p:nvPr>
        </p:nvSpPr>
        <p:spPr/>
        <p:txBody>
          <a:bodyPr/>
          <a:lstStyle/>
          <a:p>
            <a:r>
              <a:rPr lang="en-US">
                <a:latin typeface="Courier New" pitchFamily="49" charset="0"/>
              </a:rPr>
              <a:t>USING</a:t>
            </a:r>
            <a:r>
              <a:rPr lang="en-US"/>
              <a:t> Clause</a:t>
            </a:r>
          </a:p>
          <a:p>
            <a:pPr lvl="1"/>
            <a:r>
              <a:rPr lang="en-US">
                <a:solidFill>
                  <a:schemeClr val="tx1"/>
                </a:solidFill>
              </a:rPr>
              <a:t>Natural joins</a:t>
            </a:r>
            <a:r>
              <a:rPr lang="en-US"/>
              <a:t> use all columns with matching names and data types to join the tables. The </a:t>
            </a:r>
            <a:r>
              <a:rPr lang="en-US">
                <a:solidFill>
                  <a:schemeClr val="tx1"/>
                </a:solidFill>
                <a:latin typeface="Courier New" pitchFamily="49" charset="0"/>
              </a:rPr>
              <a:t>USING</a:t>
            </a:r>
            <a:r>
              <a:rPr lang="en-US">
                <a:solidFill>
                  <a:schemeClr val="tx1"/>
                </a:solidFill>
              </a:rPr>
              <a:t> clause</a:t>
            </a:r>
            <a:r>
              <a:rPr lang="en-US"/>
              <a:t> can be used to specify only those columns that should be used for an equijoin. The columns that are referenced in the </a:t>
            </a:r>
            <a:r>
              <a:rPr lang="en-US">
                <a:latin typeface="Courier New" pitchFamily="49" charset="0"/>
              </a:rPr>
              <a:t>USING</a:t>
            </a:r>
            <a:r>
              <a:rPr lang="en-US"/>
              <a:t> clause should not have a qualifier (table name or alias) anywhere in the SQL statement. </a:t>
            </a:r>
          </a:p>
          <a:p>
            <a:pPr lvl="1"/>
            <a:r>
              <a:rPr lang="en-US"/>
              <a:t>For example, the following statement is valid:</a:t>
            </a:r>
          </a:p>
          <a:p>
            <a:pPr lvl="2">
              <a:buFontTx/>
              <a:buNone/>
            </a:pPr>
            <a:r>
              <a:rPr lang="en-US" sz="1100">
                <a:latin typeface="Courier New" pitchFamily="49" charset="0"/>
              </a:rPr>
              <a:t>SELECT l.city, d.department_name</a:t>
            </a:r>
          </a:p>
          <a:p>
            <a:pPr lvl="2">
              <a:buFontTx/>
              <a:buNone/>
            </a:pPr>
            <a:r>
              <a:rPr lang="en-US" sz="1100">
                <a:latin typeface="Courier New" pitchFamily="49" charset="0"/>
              </a:rPr>
              <a:t>FROM   locations l JOIN departments d USING (location_id)</a:t>
            </a:r>
          </a:p>
          <a:p>
            <a:pPr lvl="2">
              <a:buFontTx/>
              <a:buNone/>
            </a:pPr>
            <a:r>
              <a:rPr lang="en-US" sz="1100">
                <a:latin typeface="Courier New" pitchFamily="49" charset="0"/>
              </a:rPr>
              <a:t>WHERE  location_id = 1400;</a:t>
            </a:r>
          </a:p>
          <a:p>
            <a:pPr lvl="1"/>
            <a:r>
              <a:rPr lang="en-US"/>
              <a:t>The following statement is invalid because the </a:t>
            </a:r>
            <a:r>
              <a:rPr lang="en-US">
                <a:latin typeface="Courier New" pitchFamily="49" charset="0"/>
              </a:rPr>
              <a:t>LOCATION_ID</a:t>
            </a:r>
            <a:r>
              <a:rPr lang="en-US"/>
              <a:t> is qualified in the </a:t>
            </a:r>
            <a:r>
              <a:rPr lang="en-US">
                <a:latin typeface="Courier New" pitchFamily="49" charset="0"/>
              </a:rPr>
              <a:t>WHERE</a:t>
            </a:r>
            <a:r>
              <a:rPr lang="en-US"/>
              <a:t> clause:</a:t>
            </a:r>
          </a:p>
          <a:p>
            <a:pPr lvl="2">
              <a:buFontTx/>
              <a:buNone/>
            </a:pPr>
            <a:r>
              <a:rPr lang="en-US" sz="1100">
                <a:latin typeface="Courier New" pitchFamily="49" charset="0"/>
              </a:rPr>
              <a:t>SELECT l.city, d.department_name</a:t>
            </a:r>
          </a:p>
          <a:p>
            <a:pPr lvl="2">
              <a:buFontTx/>
              <a:buNone/>
            </a:pPr>
            <a:r>
              <a:rPr lang="en-US" sz="1100">
                <a:latin typeface="Courier New" pitchFamily="49" charset="0"/>
              </a:rPr>
              <a:t>FROM locations l JOIN departments d USING (location_id)</a:t>
            </a:r>
          </a:p>
          <a:p>
            <a:pPr lvl="2">
              <a:buFontTx/>
              <a:buNone/>
            </a:pPr>
            <a:r>
              <a:rPr lang="en-US" sz="1100">
                <a:latin typeface="Courier New" pitchFamily="49" charset="0"/>
              </a:rPr>
              <a:t>WHERE d.location_id = 1400;</a:t>
            </a:r>
          </a:p>
          <a:p>
            <a:pPr lvl="2">
              <a:buFontTx/>
              <a:buNone/>
            </a:pPr>
            <a:r>
              <a:rPr lang="en-US" sz="1100">
                <a:latin typeface="Courier New" pitchFamily="49" charset="0"/>
              </a:rPr>
              <a:t>ORA-25154: column part of USING clause cannot have qualifier</a:t>
            </a:r>
          </a:p>
          <a:p>
            <a:pPr lvl="1"/>
            <a:r>
              <a:rPr lang="en-US"/>
              <a:t>The same restriction also applies to </a:t>
            </a:r>
            <a:r>
              <a:rPr lang="en-US">
                <a:latin typeface="Courier New" pitchFamily="49" charset="0"/>
              </a:rPr>
              <a:t>NATURAL</a:t>
            </a:r>
            <a:r>
              <a:rPr lang="en-US"/>
              <a:t> joins. Therefore, columns that have the same name in both tables must be used without any qualifiers.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2" name="Rectangle 6"/>
          <p:cNvSpPr>
            <a:spLocks noChangeArrowheads="1" noTextEdit="1"/>
          </p:cNvSpPr>
          <p:nvPr>
            <p:ph type="sldImg"/>
          </p:nvPr>
        </p:nvSpPr>
        <p:spPr>
          <a:ln/>
        </p:spPr>
      </p:sp>
      <p:sp>
        <p:nvSpPr>
          <p:cNvPr id="377863" name="Rectangle 7"/>
          <p:cNvSpPr>
            <a:spLocks noGrp="1" noChangeArrowheads="1"/>
          </p:cNvSpPr>
          <p:nvPr>
            <p:ph type="body" idx="1"/>
          </p:nvPr>
        </p:nvSpPr>
        <p:spPr/>
        <p:txBody>
          <a:bodyPr/>
          <a:lstStyle/>
          <a:p>
            <a:r>
              <a:rPr lang="en-US"/>
              <a:t>The </a:t>
            </a:r>
            <a:r>
              <a:rPr lang="en-US">
                <a:latin typeface="Courier New" pitchFamily="49" charset="0"/>
              </a:rPr>
              <a:t>USING</a:t>
            </a:r>
            <a:r>
              <a:rPr lang="en-US"/>
              <a:t> Clause for Equijoins</a:t>
            </a:r>
          </a:p>
          <a:p>
            <a:pPr lvl="1"/>
            <a:r>
              <a:rPr lang="en-US">
                <a:solidFill>
                  <a:schemeClr val="tx1"/>
                </a:solidFill>
              </a:rPr>
              <a:t>To determine an employee’s department name, you compare the value in the </a:t>
            </a:r>
            <a:r>
              <a:rPr lang="en-US">
                <a:solidFill>
                  <a:schemeClr val="tx1"/>
                </a:solidFill>
                <a:latin typeface="Courier New" pitchFamily="49" charset="0"/>
              </a:rPr>
              <a:t>DEPARTMENT_ID</a:t>
            </a:r>
            <a:r>
              <a:rPr lang="en-US">
                <a:solidFill>
                  <a:schemeClr val="tx1"/>
                </a:solidFill>
              </a:rPr>
              <a:t> column in the </a:t>
            </a:r>
            <a:r>
              <a:rPr lang="en-US">
                <a:solidFill>
                  <a:schemeClr val="tx1"/>
                </a:solidFill>
                <a:latin typeface="Courier New" pitchFamily="49" charset="0"/>
              </a:rPr>
              <a:t>EMPLOYEES</a:t>
            </a:r>
            <a:r>
              <a:rPr lang="en-US">
                <a:solidFill>
                  <a:schemeClr val="tx1"/>
                </a:solidFill>
              </a:rPr>
              <a:t> table with the </a:t>
            </a:r>
            <a:r>
              <a:rPr lang="en-US">
                <a:solidFill>
                  <a:schemeClr val="tx1"/>
                </a:solidFill>
                <a:latin typeface="Courier New" pitchFamily="49" charset="0"/>
              </a:rPr>
              <a:t>DEPARTMENT_ID</a:t>
            </a:r>
            <a:r>
              <a:rPr lang="en-US">
                <a:solidFill>
                  <a:schemeClr val="tx1"/>
                </a:solidFill>
              </a:rPr>
              <a:t> values in the </a:t>
            </a:r>
            <a:r>
              <a:rPr lang="en-US">
                <a:solidFill>
                  <a:schemeClr val="tx1"/>
                </a:solidFill>
                <a:latin typeface="Courier New" pitchFamily="49" charset="0"/>
              </a:rPr>
              <a:t>DEPARTMENTS</a:t>
            </a:r>
            <a:r>
              <a:rPr lang="en-US">
                <a:solidFill>
                  <a:schemeClr val="tx1"/>
                </a:solidFill>
              </a:rPr>
              <a:t> table. The relationship between the </a:t>
            </a:r>
            <a:r>
              <a:rPr lang="en-US">
                <a:solidFill>
                  <a:schemeClr val="tx1"/>
                </a:solidFill>
                <a:latin typeface="Courier New" pitchFamily="49" charset="0"/>
              </a:rPr>
              <a:t>EMPLOYEES</a:t>
            </a:r>
            <a:r>
              <a:rPr lang="en-US">
                <a:solidFill>
                  <a:schemeClr val="tx1"/>
                </a:solidFill>
              </a:rPr>
              <a:t> and </a:t>
            </a:r>
            <a:r>
              <a:rPr lang="en-US">
                <a:solidFill>
                  <a:schemeClr val="tx1"/>
                </a:solidFill>
                <a:latin typeface="Courier New" pitchFamily="49" charset="0"/>
              </a:rPr>
              <a:t>DEPARTMENTS</a:t>
            </a:r>
            <a:r>
              <a:rPr lang="en-US">
                <a:solidFill>
                  <a:schemeClr val="tx1"/>
                </a:solidFill>
              </a:rPr>
              <a:t> tables is an </a:t>
            </a:r>
            <a:r>
              <a:rPr lang="en-US" i="1">
                <a:solidFill>
                  <a:schemeClr val="tx1"/>
                </a:solidFill>
              </a:rPr>
              <a:t>equijoin</a:t>
            </a:r>
            <a:r>
              <a:rPr lang="en-US" i="1"/>
              <a:t>;</a:t>
            </a:r>
            <a:r>
              <a:rPr lang="en-US" i="1">
                <a:solidFill>
                  <a:schemeClr val="tx1"/>
                </a:solidFill>
              </a:rPr>
              <a:t> </a:t>
            </a:r>
            <a:r>
              <a:rPr lang="en-US">
                <a:solidFill>
                  <a:schemeClr val="tx1"/>
                </a:solidFill>
              </a:rPr>
              <a:t>that is, values in the </a:t>
            </a:r>
            <a:r>
              <a:rPr lang="en-US">
                <a:solidFill>
                  <a:schemeClr val="tx1"/>
                </a:solidFill>
                <a:latin typeface="Courier New" pitchFamily="49" charset="0"/>
              </a:rPr>
              <a:t>DEPARTMENT_ID</a:t>
            </a:r>
            <a:r>
              <a:rPr lang="en-US">
                <a:solidFill>
                  <a:schemeClr val="tx1"/>
                </a:solidFill>
              </a:rPr>
              <a:t> column in both tables must be equal. Frequently, this type of join involves primary and foreign key complements.</a:t>
            </a:r>
          </a:p>
          <a:p>
            <a:pPr lvl="1"/>
            <a:r>
              <a:rPr lang="en-US" b="1">
                <a:solidFill>
                  <a:schemeClr val="tx1"/>
                </a:solidFill>
              </a:rPr>
              <a:t>Note:</a:t>
            </a:r>
            <a:r>
              <a:rPr lang="en-US">
                <a:solidFill>
                  <a:schemeClr val="tx1"/>
                </a:solidFill>
              </a:rPr>
              <a:t> Equijoins are also called </a:t>
            </a:r>
            <a:r>
              <a:rPr lang="en-US" i="1">
                <a:solidFill>
                  <a:schemeClr val="tx1"/>
                </a:solidFill>
              </a:rPr>
              <a:t>simple joins</a:t>
            </a:r>
            <a:r>
              <a:rPr lang="en-US">
                <a:solidFill>
                  <a:schemeClr val="tx1"/>
                </a:solidFill>
              </a:rPr>
              <a:t> or </a:t>
            </a:r>
            <a:r>
              <a:rPr lang="en-US" i="1">
                <a:solidFill>
                  <a:schemeClr val="tx1"/>
                </a:solidFill>
              </a:rPr>
              <a:t>inner joins</a:t>
            </a:r>
            <a:r>
              <a:rPr lang="en-US">
                <a:solidFill>
                  <a:schemeClr val="tx1"/>
                </a:solidFill>
              </a:rP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76482" name="Title_Gray_Number"/>
          <p:cNvSpPr>
            <a:spLocks noChangeArrowheads="1"/>
          </p:cNvSpPr>
          <p:nvPr/>
        </p:nvSpPr>
        <p:spPr bwMode="gray">
          <a:xfrm>
            <a:off x="939800" y="952500"/>
            <a:ext cx="7302500" cy="4318000"/>
          </a:xfrm>
          <a:prstGeom prst="rect">
            <a:avLst/>
          </a:prstGeom>
          <a:solidFill>
            <a:srgbClr val="FFFFFF"/>
          </a:solidFill>
          <a:ln w="9525">
            <a:solidFill>
              <a:srgbClr val="FFFFFF"/>
            </a:solidFill>
            <a:miter lim="800000"/>
            <a:headEnd/>
            <a:tailEnd/>
          </a:ln>
          <a:effectLst/>
        </p:spPr>
        <p:txBody>
          <a:bodyPr wrap="none" lIns="12700" tIns="12700" rIns="12700" bIns="12700" anchor="ctr"/>
          <a:lstStyle/>
          <a:p>
            <a:pPr defTabSz="228600">
              <a:spcBef>
                <a:spcPct val="0"/>
              </a:spcBef>
              <a:buClr>
                <a:srgbClr val="000000"/>
              </a:buClr>
            </a:pPr>
            <a:r>
              <a:rPr lang="en-US" sz="27700">
                <a:solidFill>
                  <a:srgbClr val="CCCCCC"/>
                </a:solidFill>
                <a:latin typeface="Times New Roman" pitchFamily="18" charset="0"/>
              </a:rPr>
              <a:t>5</a:t>
            </a:r>
          </a:p>
        </p:txBody>
      </p:sp>
      <p:sp>
        <p:nvSpPr>
          <p:cNvPr id="276483" name="Default_Title"/>
          <p:cNvSpPr>
            <a:spLocks noGrp="1" noChangeArrowheads="1"/>
          </p:cNvSpPr>
          <p:nvPr>
            <p:ph type="ctrTitle"/>
          </p:nvPr>
        </p:nvSpPr>
        <p:spPr>
          <a:xfrm>
            <a:off x="914400" y="2667000"/>
            <a:ext cx="7315200" cy="1181100"/>
          </a:xfrm>
        </p:spPr>
        <p:txBody>
          <a:bodyPr/>
          <a:lstStyle>
            <a:lvl1pPr>
              <a:spcBef>
                <a:spcPct val="0"/>
              </a:spcBef>
              <a:defRPr/>
            </a:lvl1pPr>
          </a:lstStyle>
          <a:p>
            <a:r>
              <a:rPr lang="en-US"/>
              <a:t>&lt;Insert Lesson, Module, Course Title&gt;</a:t>
            </a:r>
          </a:p>
        </p:txBody>
      </p:sp>
      <p:sp>
        <p:nvSpPr>
          <p:cNvPr id="276484" name="Title_PlaceholderSubtitle"/>
          <p:cNvSpPr>
            <a:spLocks noGrp="1" noChangeArrowheads="1"/>
          </p:cNvSpPr>
          <p:nvPr>
            <p:ph type="subTitle" idx="1"/>
          </p:nvPr>
        </p:nvSpPr>
        <p:spPr>
          <a:xfrm>
            <a:off x="927100" y="4419600"/>
            <a:ext cx="7302500" cy="431800"/>
          </a:xfrm>
        </p:spPr>
        <p:txBody>
          <a:bodyPr/>
          <a:lstStyle>
            <a:lvl1pPr algn="ctr">
              <a:defRPr/>
            </a:lvl1pPr>
          </a:lstStyle>
          <a:p>
            <a:r>
              <a:rPr lang="en-US"/>
              <a:t>&lt;Insert Subtitle&gt;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88100" y="533400"/>
            <a:ext cx="1841500" cy="3140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00" y="533400"/>
            <a:ext cx="5372100" cy="314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28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5458" name="Slide_PlaceholderTitle"/>
          <p:cNvSpPr>
            <a:spLocks noGrp="1" noChangeArrowheads="1"/>
          </p:cNvSpPr>
          <p:nvPr>
            <p:ph type="title"/>
          </p:nvPr>
        </p:nvSpPr>
        <p:spPr bwMode="auto">
          <a:xfrm>
            <a:off x="889000" y="533400"/>
            <a:ext cx="7315200" cy="8763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lvl="0"/>
            <a:r>
              <a:rPr lang="en-US" smtClean="0"/>
              <a:t>Click to edit Master title style</a:t>
            </a:r>
          </a:p>
        </p:txBody>
      </p:sp>
      <p:sp>
        <p:nvSpPr>
          <p:cNvPr id="275459" name="Slide_PlaceholderText"/>
          <p:cNvSpPr>
            <a:spLocks noGrp="1" noChangeArrowheads="1"/>
          </p:cNvSpPr>
          <p:nvPr>
            <p:ph type="body" idx="1"/>
          </p:nvPr>
        </p:nvSpPr>
        <p:spPr bwMode="auto">
          <a:xfrm>
            <a:off x="863600" y="1816100"/>
            <a:ext cx="7366000" cy="1857375"/>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5461" name="Slide_Page_Number"/>
          <p:cNvSpPr>
            <a:spLocks noChangeArrowheads="1"/>
          </p:cNvSpPr>
          <p:nvPr/>
        </p:nvSpPr>
        <p:spPr bwMode="hidden">
          <a:xfrm>
            <a:off x="457200" y="6654800"/>
            <a:ext cx="965200" cy="182563"/>
          </a:xfrm>
          <a:prstGeom prst="rect">
            <a:avLst/>
          </a:prstGeom>
          <a:noFill/>
          <a:ln w="9525">
            <a:noFill/>
            <a:miter lim="800000"/>
            <a:headEnd/>
            <a:tailEnd/>
          </a:ln>
          <a:effectLst/>
        </p:spPr>
        <p:txBody>
          <a:bodyPr wrap="none" anchor="ctr"/>
          <a:lstStyle/>
          <a:p>
            <a:pPr algn="just">
              <a:spcBef>
                <a:spcPct val="0"/>
              </a:spcBef>
              <a:buClrTx/>
              <a:buFontTx/>
              <a:buNone/>
            </a:pPr>
            <a:r>
              <a:rPr lang="en-US" sz="1200" b="0"/>
              <a:t>5-</a:t>
            </a:r>
            <a:fld id="{6F116C00-BBC8-4A73-BA6F-2A2D535CADC1}" type="slidenum">
              <a:rPr lang="en-US" sz="1200" b="0"/>
              <a:pPr algn="just">
                <a:spcBef>
                  <a:spcPct val="0"/>
                </a:spcBef>
                <a:buClrTx/>
                <a:buFontTx/>
                <a:buNone/>
              </a:pPr>
              <a:t>‹#›</a:t>
            </a:fld>
            <a:endParaRPr lang="en-US" sz="1200" b="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defTabSz="228600" rtl="0" fontAlgn="base">
        <a:spcBef>
          <a:spcPct val="20000"/>
        </a:spcBef>
        <a:spcAft>
          <a:spcPct val="0"/>
        </a:spcAft>
        <a:buClr>
          <a:srgbClr val="000000"/>
        </a:buClr>
        <a:buFont typeface="Arial" charset="0"/>
        <a:defRPr sz="2800" b="1">
          <a:solidFill>
            <a:schemeClr val="tx1"/>
          </a:solidFill>
          <a:latin typeface="+mj-lt"/>
          <a:ea typeface="+mj-ea"/>
          <a:cs typeface="+mj-cs"/>
        </a:defRPr>
      </a:lvl1pPr>
      <a:lvl2pPr algn="ctr" defTabSz="228600" rtl="0" fontAlgn="base">
        <a:spcBef>
          <a:spcPct val="20000"/>
        </a:spcBef>
        <a:spcAft>
          <a:spcPct val="0"/>
        </a:spcAft>
        <a:buClr>
          <a:srgbClr val="000000"/>
        </a:buClr>
        <a:buFont typeface="Arial" charset="0"/>
        <a:defRPr sz="2800" b="1">
          <a:solidFill>
            <a:schemeClr val="tx1"/>
          </a:solidFill>
          <a:latin typeface="Arial" charset="0"/>
        </a:defRPr>
      </a:lvl2pPr>
      <a:lvl3pPr algn="ctr" defTabSz="228600" rtl="0" fontAlgn="base">
        <a:spcBef>
          <a:spcPct val="20000"/>
        </a:spcBef>
        <a:spcAft>
          <a:spcPct val="0"/>
        </a:spcAft>
        <a:buClr>
          <a:srgbClr val="000000"/>
        </a:buClr>
        <a:buFont typeface="Arial" charset="0"/>
        <a:defRPr sz="2800" b="1">
          <a:solidFill>
            <a:schemeClr val="tx1"/>
          </a:solidFill>
          <a:latin typeface="Arial" charset="0"/>
        </a:defRPr>
      </a:lvl3pPr>
      <a:lvl4pPr algn="ctr" defTabSz="228600" rtl="0" fontAlgn="base">
        <a:spcBef>
          <a:spcPct val="20000"/>
        </a:spcBef>
        <a:spcAft>
          <a:spcPct val="0"/>
        </a:spcAft>
        <a:buClr>
          <a:srgbClr val="000000"/>
        </a:buClr>
        <a:buFont typeface="Arial" charset="0"/>
        <a:defRPr sz="2800" b="1">
          <a:solidFill>
            <a:schemeClr val="tx1"/>
          </a:solidFill>
          <a:latin typeface="Arial" charset="0"/>
        </a:defRPr>
      </a:lvl4pPr>
      <a:lvl5pPr algn="ctr" defTabSz="228600" rtl="0" fontAlgn="base">
        <a:spcBef>
          <a:spcPct val="20000"/>
        </a:spcBef>
        <a:spcAft>
          <a:spcPct val="0"/>
        </a:spcAft>
        <a:buClr>
          <a:srgbClr val="000000"/>
        </a:buClr>
        <a:buFont typeface="Arial" charset="0"/>
        <a:defRPr sz="2800" b="1">
          <a:solidFill>
            <a:schemeClr val="tx1"/>
          </a:solidFill>
          <a:latin typeface="Arial" charset="0"/>
        </a:defRPr>
      </a:lvl5pPr>
      <a:lvl6pPr marL="457200" algn="ctr" defTabSz="228600" rtl="0" fontAlgn="base">
        <a:spcBef>
          <a:spcPct val="20000"/>
        </a:spcBef>
        <a:spcAft>
          <a:spcPct val="0"/>
        </a:spcAft>
        <a:buClr>
          <a:srgbClr val="000000"/>
        </a:buClr>
        <a:buFont typeface="Arial" charset="0"/>
        <a:defRPr sz="2800" b="1">
          <a:solidFill>
            <a:schemeClr val="tx1"/>
          </a:solidFill>
          <a:latin typeface="Arial" charset="0"/>
        </a:defRPr>
      </a:lvl6pPr>
      <a:lvl7pPr marL="914400" algn="ctr" defTabSz="228600" rtl="0" fontAlgn="base">
        <a:spcBef>
          <a:spcPct val="20000"/>
        </a:spcBef>
        <a:spcAft>
          <a:spcPct val="0"/>
        </a:spcAft>
        <a:buClr>
          <a:srgbClr val="000000"/>
        </a:buClr>
        <a:buFont typeface="Arial" charset="0"/>
        <a:defRPr sz="2800" b="1">
          <a:solidFill>
            <a:schemeClr val="tx1"/>
          </a:solidFill>
          <a:latin typeface="Arial" charset="0"/>
        </a:defRPr>
      </a:lvl7pPr>
      <a:lvl8pPr marL="1371600" algn="ctr" defTabSz="228600" rtl="0" fontAlgn="base">
        <a:spcBef>
          <a:spcPct val="20000"/>
        </a:spcBef>
        <a:spcAft>
          <a:spcPct val="0"/>
        </a:spcAft>
        <a:buClr>
          <a:srgbClr val="000000"/>
        </a:buClr>
        <a:buFont typeface="Arial" charset="0"/>
        <a:defRPr sz="2800" b="1">
          <a:solidFill>
            <a:schemeClr val="tx1"/>
          </a:solidFill>
          <a:latin typeface="Arial" charset="0"/>
        </a:defRPr>
      </a:lvl8pPr>
      <a:lvl9pPr marL="1828800" algn="ctr" defTabSz="228600" rtl="0" fontAlgn="base">
        <a:spcBef>
          <a:spcPct val="20000"/>
        </a:spcBef>
        <a:spcAft>
          <a:spcPct val="0"/>
        </a:spcAft>
        <a:buClr>
          <a:srgbClr val="000000"/>
        </a:buClr>
        <a:buFont typeface="Arial" charset="0"/>
        <a:defRPr sz="2800" b="1">
          <a:solidFill>
            <a:schemeClr val="tx1"/>
          </a:solidFill>
          <a:latin typeface="Arial" charset="0"/>
        </a:defRPr>
      </a:lvl9pPr>
    </p:titleStyle>
    <p:bodyStyle>
      <a:lvl1pPr algn="l" defTabSz="228600" rtl="0" fontAlgn="base">
        <a:spcBef>
          <a:spcPct val="20000"/>
        </a:spcBef>
        <a:spcAft>
          <a:spcPct val="0"/>
        </a:spcAft>
        <a:buClr>
          <a:srgbClr val="000000"/>
        </a:buClr>
        <a:buFont typeface="Arial" charset="0"/>
        <a:defRPr sz="2200" b="1">
          <a:solidFill>
            <a:schemeClr val="tx1"/>
          </a:solidFill>
          <a:latin typeface="+mn-lt"/>
          <a:ea typeface="+mn-ea"/>
          <a:cs typeface="+mn-cs"/>
        </a:defRPr>
      </a:lvl1pPr>
      <a:lvl2pPr marL="571500" indent="-457200" algn="l" defTabSz="228600" rtl="0" fontAlgn="base">
        <a:spcBef>
          <a:spcPct val="20000"/>
        </a:spcBef>
        <a:spcAft>
          <a:spcPct val="0"/>
        </a:spcAft>
        <a:buClr>
          <a:srgbClr val="FF0000"/>
        </a:buClr>
        <a:buFont typeface="Arial" charset="0"/>
        <a:buChar char="•"/>
        <a:defRPr sz="2200" b="1">
          <a:solidFill>
            <a:schemeClr val="tx1"/>
          </a:solidFill>
          <a:latin typeface="+mn-lt"/>
        </a:defRPr>
      </a:lvl2pPr>
      <a:lvl3pPr marL="1028700" indent="-342900" algn="l" defTabSz="228600" rtl="0" fontAlgn="base">
        <a:spcBef>
          <a:spcPct val="20000"/>
        </a:spcBef>
        <a:spcAft>
          <a:spcPct val="0"/>
        </a:spcAft>
        <a:buClr>
          <a:srgbClr val="FF0000"/>
        </a:buClr>
        <a:buFont typeface="Arial" charset="0"/>
        <a:buChar char="–"/>
        <a:defRPr sz="2000" b="1">
          <a:solidFill>
            <a:schemeClr val="tx1"/>
          </a:solidFill>
          <a:latin typeface="+mn-lt"/>
        </a:defRPr>
      </a:lvl3pPr>
      <a:lvl4pPr marL="1143000" algn="l" defTabSz="228600" rtl="0" fontAlgn="base">
        <a:spcBef>
          <a:spcPct val="20000"/>
        </a:spcBef>
        <a:spcAft>
          <a:spcPct val="0"/>
        </a:spcAft>
        <a:buClr>
          <a:srgbClr val="000000"/>
        </a:buClr>
        <a:buFont typeface="Arial" charset="0"/>
        <a:defRPr sz="2000" b="1">
          <a:solidFill>
            <a:srgbClr val="FF0000"/>
          </a:solidFill>
          <a:latin typeface="+mn-lt"/>
        </a:defRPr>
      </a:lvl4pPr>
      <a:lvl5pPr marL="1257300" algn="l" defTabSz="228600" rtl="0" fontAlgn="base">
        <a:spcBef>
          <a:spcPct val="20000"/>
        </a:spcBef>
        <a:spcAft>
          <a:spcPct val="0"/>
        </a:spcAft>
        <a:buClr>
          <a:srgbClr val="000000"/>
        </a:buClr>
        <a:buFont typeface="Arial" charset="0"/>
        <a:defRPr sz="2000" b="1">
          <a:solidFill>
            <a:schemeClr val="tx1"/>
          </a:solidFill>
          <a:latin typeface="+mn-lt"/>
        </a:defRPr>
      </a:lvl5pPr>
      <a:lvl6pPr marL="1714500" algn="l" defTabSz="228600" rtl="0" fontAlgn="base">
        <a:spcBef>
          <a:spcPct val="20000"/>
        </a:spcBef>
        <a:spcAft>
          <a:spcPct val="0"/>
        </a:spcAft>
        <a:buClr>
          <a:srgbClr val="000000"/>
        </a:buClr>
        <a:buFont typeface="Arial" charset="0"/>
        <a:defRPr sz="2000" b="1">
          <a:solidFill>
            <a:schemeClr val="tx1"/>
          </a:solidFill>
          <a:latin typeface="+mn-lt"/>
        </a:defRPr>
      </a:lvl6pPr>
      <a:lvl7pPr marL="2171700" algn="l" defTabSz="228600" rtl="0" fontAlgn="base">
        <a:spcBef>
          <a:spcPct val="20000"/>
        </a:spcBef>
        <a:spcAft>
          <a:spcPct val="0"/>
        </a:spcAft>
        <a:buClr>
          <a:srgbClr val="000000"/>
        </a:buClr>
        <a:buFont typeface="Arial" charset="0"/>
        <a:defRPr sz="2000" b="1">
          <a:solidFill>
            <a:schemeClr val="tx1"/>
          </a:solidFill>
          <a:latin typeface="+mn-lt"/>
        </a:defRPr>
      </a:lvl7pPr>
      <a:lvl8pPr marL="2628900" algn="l" defTabSz="228600" rtl="0" fontAlgn="base">
        <a:spcBef>
          <a:spcPct val="20000"/>
        </a:spcBef>
        <a:spcAft>
          <a:spcPct val="0"/>
        </a:spcAft>
        <a:buClr>
          <a:srgbClr val="000000"/>
        </a:buClr>
        <a:buFont typeface="Arial" charset="0"/>
        <a:defRPr sz="2000" b="1">
          <a:solidFill>
            <a:schemeClr val="tx1"/>
          </a:solidFill>
          <a:latin typeface="+mn-lt"/>
        </a:defRPr>
      </a:lvl8pPr>
      <a:lvl9pPr marL="3086100" algn="l" defTabSz="228600" rtl="0" fontAlgn="base">
        <a:spcBef>
          <a:spcPct val="20000"/>
        </a:spcBef>
        <a:spcAft>
          <a:spcPct val="0"/>
        </a:spcAft>
        <a:buClr>
          <a:srgbClr val="000000"/>
        </a:buClr>
        <a:buFont typeface="Arial" charset="0"/>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9" name="Rectangle 3"/>
          <p:cNvSpPr>
            <a:spLocks noGrp="1" noChangeArrowheads="1"/>
          </p:cNvSpPr>
          <p:nvPr>
            <p:ph type="ctrTitle"/>
          </p:nvPr>
        </p:nvSpPr>
        <p:spPr/>
        <p:txBody>
          <a:bodyPr/>
          <a:lstStyle/>
          <a:p>
            <a:r>
              <a:rPr lang="en-US"/>
              <a:t>Displaying Data </a:t>
            </a:r>
            <a:br>
              <a:rPr lang="en-US"/>
            </a:br>
            <a:r>
              <a:rPr lang="en-US"/>
              <a:t>from Multiple Tables</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758" name="Picture 1038" descr="D:\Temp\10a.gif"/>
          <p:cNvPicPr>
            <a:picLocks noChangeAspect="1" noChangeArrowheads="1"/>
          </p:cNvPicPr>
          <p:nvPr/>
        </p:nvPicPr>
        <p:blipFill>
          <a:blip r:embed="rId3" cstate="print"/>
          <a:srcRect/>
          <a:stretch>
            <a:fillRect/>
          </a:stretch>
        </p:blipFill>
        <p:spPr bwMode="auto">
          <a:xfrm>
            <a:off x="911225" y="3103563"/>
            <a:ext cx="7223125" cy="2228850"/>
          </a:xfrm>
          <a:prstGeom prst="rect">
            <a:avLst/>
          </a:prstGeom>
          <a:noFill/>
        </p:spPr>
      </p:pic>
      <p:sp>
        <p:nvSpPr>
          <p:cNvPr id="415756" name="Rectangle 1036"/>
          <p:cNvSpPr>
            <a:spLocks noChangeArrowheads="1"/>
          </p:cNvSpPr>
          <p:nvPr/>
        </p:nvSpPr>
        <p:spPr bwMode="blackGray">
          <a:xfrm>
            <a:off x="866775" y="1855788"/>
            <a:ext cx="7286625" cy="117475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employees.employee_id, employees.last_name, </a:t>
            </a:r>
          </a:p>
          <a:p>
            <a:pPr algn="l" eaLnBrk="0" hangingPunct="0">
              <a:spcBef>
                <a:spcPct val="0"/>
              </a:spcBef>
              <a:buClrTx/>
              <a:buFontTx/>
              <a:buNone/>
              <a:tabLst>
                <a:tab pos="1200150" algn="l"/>
              </a:tabLst>
            </a:pPr>
            <a:r>
              <a:rPr lang="en-US">
                <a:solidFill>
                  <a:srgbClr val="000000"/>
                </a:solidFill>
                <a:latin typeface="Courier New" pitchFamily="49" charset="0"/>
              </a:rPr>
              <a:t>       departments.location_id, department_id</a:t>
            </a:r>
          </a:p>
          <a:p>
            <a:pPr algn="l" eaLnBrk="0" hangingPunct="0">
              <a:spcBef>
                <a:spcPct val="0"/>
              </a:spcBef>
              <a:buClrTx/>
              <a:buFontTx/>
              <a:buNone/>
              <a:tabLst>
                <a:tab pos="1200150" algn="l"/>
              </a:tabLst>
            </a:pPr>
            <a:r>
              <a:rPr lang="en-US">
                <a:solidFill>
                  <a:srgbClr val="000000"/>
                </a:solidFill>
                <a:latin typeface="Courier New" pitchFamily="49" charset="0"/>
              </a:rPr>
              <a:t>FROM   employees JOIN departments</a:t>
            </a:r>
          </a:p>
          <a:p>
            <a:pPr algn="l" eaLnBrk="0" hangingPunct="0">
              <a:spcBef>
                <a:spcPct val="0"/>
              </a:spcBef>
              <a:buClrTx/>
              <a:buFontTx/>
              <a:buNone/>
              <a:tabLst>
                <a:tab pos="1200150" algn="l"/>
              </a:tabLst>
            </a:pPr>
            <a:r>
              <a:rPr lang="en-US">
                <a:solidFill>
                  <a:srgbClr val="000000"/>
                </a:solidFill>
                <a:latin typeface="Courier New" pitchFamily="49" charset="0"/>
              </a:rPr>
              <a:t>USING (department_id) ;</a:t>
            </a:r>
          </a:p>
        </p:txBody>
      </p:sp>
      <p:sp>
        <p:nvSpPr>
          <p:cNvPr id="415755" name="Rectangle 1035"/>
          <p:cNvSpPr>
            <a:spLocks noGrp="1" noChangeArrowheads="1"/>
          </p:cNvSpPr>
          <p:nvPr>
            <p:ph type="title"/>
          </p:nvPr>
        </p:nvSpPr>
        <p:spPr/>
        <p:txBody>
          <a:bodyPr/>
          <a:lstStyle/>
          <a:p>
            <a:r>
              <a:rPr lang="en-US"/>
              <a:t>Retrieving Records with the </a:t>
            </a:r>
            <a:r>
              <a:rPr lang="en-US">
                <a:latin typeface="Courier New" pitchFamily="49" charset="0"/>
              </a:rPr>
              <a:t>USING</a:t>
            </a:r>
            <a:r>
              <a:rPr lang="en-US"/>
              <a:t> Clause</a:t>
            </a:r>
          </a:p>
        </p:txBody>
      </p:sp>
      <p:pic>
        <p:nvPicPr>
          <p:cNvPr id="415750" name="Picture 1030"/>
          <p:cNvPicPr>
            <a:picLocks noChangeAspect="1" noChangeArrowheads="1"/>
          </p:cNvPicPr>
          <p:nvPr/>
        </p:nvPicPr>
        <p:blipFill>
          <a:blip r:embed="rId4" cstate="print"/>
          <a:srcRect/>
          <a:stretch>
            <a:fillRect/>
          </a:stretch>
        </p:blipFill>
        <p:spPr bwMode="auto">
          <a:xfrm>
            <a:off x="917575" y="5499100"/>
            <a:ext cx="7248525" cy="219075"/>
          </a:xfrm>
          <a:prstGeom prst="rect">
            <a:avLst/>
          </a:prstGeom>
          <a:noFill/>
          <a:ln w="25400">
            <a:noFill/>
            <a:miter lim="800000"/>
            <a:headEnd type="none" w="sm" len="sm"/>
            <a:tailEnd type="none" w="sm" len="sm"/>
          </a:ln>
          <a:effectLst/>
        </p:spPr>
      </p:pic>
      <p:sp>
        <p:nvSpPr>
          <p:cNvPr id="415751" name="Rectangle 1031"/>
          <p:cNvSpPr>
            <a:spLocks noChangeArrowheads="1"/>
          </p:cNvSpPr>
          <p:nvPr/>
        </p:nvSpPr>
        <p:spPr bwMode="auto">
          <a:xfrm>
            <a:off x="6003925" y="3146425"/>
            <a:ext cx="2082800" cy="2168525"/>
          </a:xfrm>
          <a:prstGeom prst="rect">
            <a:avLst/>
          </a:prstGeom>
          <a:noFill/>
          <a:ln w="28575">
            <a:solidFill>
              <a:schemeClr val="hlink"/>
            </a:solidFill>
            <a:miter lim="800000"/>
            <a:headEnd/>
            <a:tailEnd/>
          </a:ln>
          <a:effectLst/>
        </p:spPr>
        <p:txBody>
          <a:bodyPr wrap="none" anchor="ctr"/>
          <a:lstStyle/>
          <a:p>
            <a:endParaRPr lang="en-US"/>
          </a:p>
        </p:txBody>
      </p:sp>
      <p:sp>
        <p:nvSpPr>
          <p:cNvPr id="415752" name="Rectangle 1032"/>
          <p:cNvSpPr>
            <a:spLocks noChangeArrowheads="1"/>
          </p:cNvSpPr>
          <p:nvPr/>
        </p:nvSpPr>
        <p:spPr bwMode="auto">
          <a:xfrm>
            <a:off x="885825" y="2705100"/>
            <a:ext cx="3038475" cy="298450"/>
          </a:xfrm>
          <a:prstGeom prst="rect">
            <a:avLst/>
          </a:prstGeom>
          <a:noFill/>
          <a:ln w="28575">
            <a:solidFill>
              <a:schemeClr val="hlink"/>
            </a:solidFill>
            <a:miter lim="800000"/>
            <a:headEnd/>
            <a:tailEnd/>
          </a:ln>
          <a:effectLst/>
        </p:spPr>
        <p:txBody>
          <a:bodyPr wrap="none" anchor="ctr"/>
          <a:lstStyle/>
          <a:p>
            <a:endParaRPr lang="en-US"/>
          </a:p>
        </p:txBody>
      </p:sp>
      <p:sp>
        <p:nvSpPr>
          <p:cNvPr id="415753" name="Text Box 1033"/>
          <p:cNvSpPr txBox="1">
            <a:spLocks noChangeArrowheads="1"/>
          </p:cNvSpPr>
          <p:nvPr/>
        </p:nvSpPr>
        <p:spPr bwMode="auto">
          <a:xfrm>
            <a:off x="928688" y="5132388"/>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2" name="Rectangle 6"/>
          <p:cNvSpPr>
            <a:spLocks noGrp="1" noChangeArrowheads="1"/>
          </p:cNvSpPr>
          <p:nvPr>
            <p:ph type="title"/>
          </p:nvPr>
        </p:nvSpPr>
        <p:spPr/>
        <p:txBody>
          <a:bodyPr/>
          <a:lstStyle/>
          <a:p>
            <a:r>
              <a:rPr lang="en-US"/>
              <a:t>Qualifying Ambiguous </a:t>
            </a:r>
            <a:br>
              <a:rPr lang="en-US"/>
            </a:br>
            <a:r>
              <a:rPr lang="en-US"/>
              <a:t>Column Names</a:t>
            </a:r>
          </a:p>
        </p:txBody>
      </p:sp>
      <p:sp>
        <p:nvSpPr>
          <p:cNvPr id="382983" name="Rectangle 7"/>
          <p:cNvSpPr>
            <a:spLocks noGrp="1" noChangeArrowheads="1"/>
          </p:cNvSpPr>
          <p:nvPr>
            <p:ph type="body" idx="1"/>
          </p:nvPr>
        </p:nvSpPr>
        <p:spPr>
          <a:xfrm>
            <a:off x="863600" y="1816100"/>
            <a:ext cx="7366000" cy="2905125"/>
          </a:xfrm>
        </p:spPr>
        <p:txBody>
          <a:bodyPr/>
          <a:lstStyle/>
          <a:p>
            <a:pPr lvl="1"/>
            <a:r>
              <a:rPr lang="en-US"/>
              <a:t>Use table prefixes to qualify column names that are in multiple tables.</a:t>
            </a:r>
          </a:p>
          <a:p>
            <a:pPr lvl="1"/>
            <a:r>
              <a:rPr lang="en-US"/>
              <a:t>Use table prefixes to improve performance.</a:t>
            </a:r>
          </a:p>
          <a:p>
            <a:pPr lvl="1"/>
            <a:r>
              <a:rPr lang="en-US"/>
              <a:t>Use column aliases to distinguish columns that have identical names but reside in different tables.</a:t>
            </a:r>
          </a:p>
          <a:p>
            <a:pPr lvl="1"/>
            <a:r>
              <a:rPr lang="en-US"/>
              <a:t>Do not use aliases on columns that are identified in the </a:t>
            </a:r>
            <a:r>
              <a:rPr lang="en-US">
                <a:latin typeface="Courier New" pitchFamily="49" charset="0"/>
              </a:rPr>
              <a:t>USING</a:t>
            </a:r>
            <a:r>
              <a:rPr lang="en-US"/>
              <a:t> clause and listed elsewhere in the SQL statement.</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43" name="Rectangle 1043"/>
          <p:cNvSpPr>
            <a:spLocks noChangeArrowheads="1"/>
          </p:cNvSpPr>
          <p:nvPr/>
        </p:nvSpPr>
        <p:spPr bwMode="blackGray">
          <a:xfrm>
            <a:off x="866775" y="2717800"/>
            <a:ext cx="7286625" cy="128111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e.employee_id, e.last_name, </a:t>
            </a:r>
          </a:p>
          <a:p>
            <a:pPr algn="l" eaLnBrk="0" hangingPunct="0">
              <a:spcBef>
                <a:spcPct val="0"/>
              </a:spcBef>
              <a:buClrTx/>
              <a:buFontTx/>
              <a:buNone/>
              <a:tabLst>
                <a:tab pos="1200150" algn="l"/>
              </a:tabLst>
            </a:pPr>
            <a:r>
              <a:rPr lang="en-US">
                <a:solidFill>
                  <a:srgbClr val="000000"/>
                </a:solidFill>
                <a:latin typeface="Courier New" pitchFamily="49" charset="0"/>
              </a:rPr>
              <a:t>       d.location_id, department_id</a:t>
            </a:r>
          </a:p>
          <a:p>
            <a:pPr algn="l" eaLnBrk="0" hangingPunct="0">
              <a:spcBef>
                <a:spcPct val="0"/>
              </a:spcBef>
              <a:buClrTx/>
              <a:buFontTx/>
              <a:buNone/>
              <a:tabLst>
                <a:tab pos="1200150" algn="l"/>
              </a:tabLst>
            </a:pPr>
            <a:r>
              <a:rPr lang="en-US">
                <a:solidFill>
                  <a:srgbClr val="000000"/>
                </a:solidFill>
                <a:latin typeface="Courier New" pitchFamily="49" charset="0"/>
              </a:rPr>
              <a:t>FROM   employees e JOIN departments d</a:t>
            </a:r>
          </a:p>
          <a:p>
            <a:pPr algn="l" eaLnBrk="0" hangingPunct="0">
              <a:spcBef>
                <a:spcPct val="0"/>
              </a:spcBef>
              <a:buClrTx/>
              <a:buFontTx/>
              <a:buNone/>
              <a:tabLst>
                <a:tab pos="1200150" algn="l"/>
              </a:tabLst>
            </a:pPr>
            <a:r>
              <a:rPr lang="en-US">
                <a:solidFill>
                  <a:srgbClr val="000000"/>
                </a:solidFill>
                <a:latin typeface="Courier New" pitchFamily="49" charset="0"/>
              </a:rPr>
              <a:t>USING (department_id) ;</a:t>
            </a:r>
          </a:p>
        </p:txBody>
      </p:sp>
      <p:sp>
        <p:nvSpPr>
          <p:cNvPr id="385030" name="Rectangle 1030"/>
          <p:cNvSpPr>
            <a:spLocks noChangeArrowheads="1"/>
          </p:cNvSpPr>
          <p:nvPr/>
        </p:nvSpPr>
        <p:spPr bwMode="auto">
          <a:xfrm>
            <a:off x="1858963" y="3092450"/>
            <a:ext cx="280987" cy="273050"/>
          </a:xfrm>
          <a:prstGeom prst="rect">
            <a:avLst/>
          </a:prstGeom>
          <a:noFill/>
          <a:ln w="28575">
            <a:solidFill>
              <a:schemeClr val="hlink"/>
            </a:solidFill>
            <a:miter lim="800000"/>
            <a:headEnd/>
            <a:tailEnd/>
          </a:ln>
          <a:effectLst/>
        </p:spPr>
        <p:txBody>
          <a:bodyPr wrap="none" anchor="ctr"/>
          <a:lstStyle/>
          <a:p>
            <a:endParaRPr lang="en-US"/>
          </a:p>
        </p:txBody>
      </p:sp>
      <p:sp>
        <p:nvSpPr>
          <p:cNvPr id="385031" name="Rectangle 1031"/>
          <p:cNvSpPr>
            <a:spLocks noChangeArrowheads="1"/>
          </p:cNvSpPr>
          <p:nvPr/>
        </p:nvSpPr>
        <p:spPr bwMode="auto">
          <a:xfrm>
            <a:off x="3927475" y="2787650"/>
            <a:ext cx="280988" cy="273050"/>
          </a:xfrm>
          <a:prstGeom prst="rect">
            <a:avLst/>
          </a:prstGeom>
          <a:noFill/>
          <a:ln w="28575">
            <a:solidFill>
              <a:schemeClr val="hlink"/>
            </a:solidFill>
            <a:miter lim="800000"/>
            <a:headEnd/>
            <a:tailEnd/>
          </a:ln>
          <a:effectLst/>
        </p:spPr>
        <p:txBody>
          <a:bodyPr wrap="none" anchor="ctr"/>
          <a:lstStyle/>
          <a:p>
            <a:endParaRPr lang="en-US"/>
          </a:p>
        </p:txBody>
      </p:sp>
      <p:sp>
        <p:nvSpPr>
          <p:cNvPr id="385032" name="Rectangle 1032"/>
          <p:cNvSpPr>
            <a:spLocks noChangeArrowheads="1"/>
          </p:cNvSpPr>
          <p:nvPr/>
        </p:nvSpPr>
        <p:spPr bwMode="auto">
          <a:xfrm>
            <a:off x="5810250" y="3363913"/>
            <a:ext cx="280988" cy="273050"/>
          </a:xfrm>
          <a:prstGeom prst="rect">
            <a:avLst/>
          </a:prstGeom>
          <a:noFill/>
          <a:ln w="28575">
            <a:solidFill>
              <a:schemeClr val="hlink"/>
            </a:solidFill>
            <a:miter lim="800000"/>
            <a:headEnd/>
            <a:tailEnd/>
          </a:ln>
          <a:effectLst/>
        </p:spPr>
        <p:txBody>
          <a:bodyPr wrap="none" anchor="ctr"/>
          <a:lstStyle/>
          <a:p>
            <a:endParaRPr lang="en-US"/>
          </a:p>
        </p:txBody>
      </p:sp>
      <p:sp>
        <p:nvSpPr>
          <p:cNvPr id="385034" name="Rectangle 1034"/>
          <p:cNvSpPr>
            <a:spLocks noChangeArrowheads="1"/>
          </p:cNvSpPr>
          <p:nvPr/>
        </p:nvSpPr>
        <p:spPr bwMode="auto">
          <a:xfrm>
            <a:off x="3217863" y="3363913"/>
            <a:ext cx="280987" cy="273050"/>
          </a:xfrm>
          <a:prstGeom prst="rect">
            <a:avLst/>
          </a:prstGeom>
          <a:noFill/>
          <a:ln w="28575">
            <a:solidFill>
              <a:schemeClr val="hlink"/>
            </a:solidFill>
            <a:miter lim="800000"/>
            <a:headEnd/>
            <a:tailEnd/>
          </a:ln>
          <a:effectLst/>
        </p:spPr>
        <p:txBody>
          <a:bodyPr wrap="none" anchor="ctr"/>
          <a:lstStyle/>
          <a:p>
            <a:endParaRPr lang="en-US"/>
          </a:p>
        </p:txBody>
      </p:sp>
      <p:sp>
        <p:nvSpPr>
          <p:cNvPr id="385037" name="Rectangle 1037"/>
          <p:cNvSpPr>
            <a:spLocks noChangeArrowheads="1"/>
          </p:cNvSpPr>
          <p:nvPr/>
        </p:nvSpPr>
        <p:spPr bwMode="auto">
          <a:xfrm>
            <a:off x="1858963" y="2787650"/>
            <a:ext cx="280987" cy="273050"/>
          </a:xfrm>
          <a:prstGeom prst="rect">
            <a:avLst/>
          </a:prstGeom>
          <a:noFill/>
          <a:ln w="28575">
            <a:solidFill>
              <a:schemeClr val="hlink"/>
            </a:solidFill>
            <a:miter lim="800000"/>
            <a:headEnd/>
            <a:tailEnd/>
          </a:ln>
          <a:effectLst/>
        </p:spPr>
        <p:txBody>
          <a:bodyPr wrap="none" anchor="ctr"/>
          <a:lstStyle/>
          <a:p>
            <a:endParaRPr lang="en-US"/>
          </a:p>
        </p:txBody>
      </p:sp>
      <p:sp>
        <p:nvSpPr>
          <p:cNvPr id="385041" name="Rectangle 1041"/>
          <p:cNvSpPr>
            <a:spLocks noGrp="1" noChangeArrowheads="1"/>
          </p:cNvSpPr>
          <p:nvPr>
            <p:ph type="title"/>
          </p:nvPr>
        </p:nvSpPr>
        <p:spPr/>
        <p:txBody>
          <a:bodyPr/>
          <a:lstStyle/>
          <a:p>
            <a:r>
              <a:rPr lang="en-US"/>
              <a:t>Using Table Aliases</a:t>
            </a:r>
          </a:p>
        </p:txBody>
      </p:sp>
      <p:sp>
        <p:nvSpPr>
          <p:cNvPr id="385042" name="Rectangle 1042"/>
          <p:cNvSpPr>
            <a:spLocks noGrp="1" noChangeArrowheads="1"/>
          </p:cNvSpPr>
          <p:nvPr>
            <p:ph type="body" idx="1"/>
          </p:nvPr>
        </p:nvSpPr>
        <p:spPr>
          <a:xfrm>
            <a:off x="863600" y="1816100"/>
            <a:ext cx="7366000" cy="762000"/>
          </a:xfrm>
        </p:spPr>
        <p:txBody>
          <a:bodyPr/>
          <a:lstStyle/>
          <a:p>
            <a:pPr lvl="1"/>
            <a:r>
              <a:rPr lang="en-US"/>
              <a:t>Use table aliases to simplify queries.</a:t>
            </a:r>
          </a:p>
          <a:p>
            <a:pPr lvl="1"/>
            <a:r>
              <a:rPr lang="en-US"/>
              <a:t>Use table aliases to improve performance.</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8" name="Rectangle 6"/>
          <p:cNvSpPr>
            <a:spLocks noGrp="1" noChangeArrowheads="1"/>
          </p:cNvSpPr>
          <p:nvPr>
            <p:ph type="title"/>
          </p:nvPr>
        </p:nvSpPr>
        <p:spPr/>
        <p:txBody>
          <a:bodyPr/>
          <a:lstStyle/>
          <a:p>
            <a:r>
              <a:rPr lang="en-US"/>
              <a:t>Creating Joins with the </a:t>
            </a:r>
            <a:r>
              <a:rPr lang="en-US">
                <a:latin typeface="Courier New" pitchFamily="49" charset="0"/>
              </a:rPr>
              <a:t>ON</a:t>
            </a:r>
            <a:r>
              <a:rPr lang="en-US"/>
              <a:t> Clause</a:t>
            </a:r>
          </a:p>
        </p:txBody>
      </p:sp>
      <p:sp>
        <p:nvSpPr>
          <p:cNvPr id="417799" name="Rectangle 7"/>
          <p:cNvSpPr>
            <a:spLocks noGrp="1" noChangeArrowheads="1"/>
          </p:cNvSpPr>
          <p:nvPr>
            <p:ph type="body" idx="1"/>
          </p:nvPr>
        </p:nvSpPr>
        <p:spPr>
          <a:xfrm>
            <a:off x="863600" y="1816100"/>
            <a:ext cx="7366000" cy="2570163"/>
          </a:xfrm>
        </p:spPr>
        <p:txBody>
          <a:bodyPr/>
          <a:lstStyle/>
          <a:p>
            <a:pPr lvl="1"/>
            <a:r>
              <a:rPr lang="en-US"/>
              <a:t>The join condition for the natural join is basically an equijoin of all columns with the same name.</a:t>
            </a:r>
          </a:p>
          <a:p>
            <a:pPr lvl="1"/>
            <a:r>
              <a:rPr lang="en-US"/>
              <a:t>Use the </a:t>
            </a:r>
            <a:r>
              <a:rPr lang="en-US">
                <a:latin typeface="Courier New" pitchFamily="49" charset="0"/>
              </a:rPr>
              <a:t>ON</a:t>
            </a:r>
            <a:r>
              <a:rPr lang="en-US"/>
              <a:t> clause to specify arbitrary conditions or specify columns to join.</a:t>
            </a:r>
          </a:p>
          <a:p>
            <a:pPr lvl="1"/>
            <a:r>
              <a:rPr lang="en-US"/>
              <a:t>The join condition is separated from other search conditions.</a:t>
            </a:r>
          </a:p>
          <a:p>
            <a:pPr lvl="1"/>
            <a:r>
              <a:rPr lang="en-US"/>
              <a:t>The </a:t>
            </a:r>
            <a:r>
              <a:rPr lang="en-US">
                <a:latin typeface="Courier New" pitchFamily="49" charset="0"/>
              </a:rPr>
              <a:t>ON</a:t>
            </a:r>
            <a:r>
              <a:rPr lang="en-US"/>
              <a:t> clause makes code easy to understand.</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1" name="Rectangle 11"/>
          <p:cNvSpPr>
            <a:spLocks noChangeArrowheads="1"/>
          </p:cNvSpPr>
          <p:nvPr/>
        </p:nvSpPr>
        <p:spPr bwMode="blackGray">
          <a:xfrm>
            <a:off x="866775" y="1911350"/>
            <a:ext cx="7286625" cy="10715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e.employee_id, e.last_name, e.department_id, </a:t>
            </a:r>
          </a:p>
          <a:p>
            <a:pPr algn="l" eaLnBrk="0" hangingPunct="0">
              <a:spcBef>
                <a:spcPct val="0"/>
              </a:spcBef>
              <a:buClrTx/>
              <a:buFontTx/>
              <a:buNone/>
              <a:tabLst>
                <a:tab pos="1200150" algn="l"/>
              </a:tabLst>
            </a:pPr>
            <a:r>
              <a:rPr lang="en-US">
                <a:solidFill>
                  <a:srgbClr val="000000"/>
                </a:solidFill>
                <a:latin typeface="Courier New" pitchFamily="49" charset="0"/>
              </a:rPr>
              <a:t>       d.department_id, d.location_id</a:t>
            </a:r>
          </a:p>
          <a:p>
            <a:pPr algn="l" eaLnBrk="0" hangingPunct="0">
              <a:spcBef>
                <a:spcPct val="0"/>
              </a:spcBef>
              <a:buClrTx/>
              <a:buFontTx/>
              <a:buNone/>
              <a:tabLst>
                <a:tab pos="1200150" algn="l"/>
              </a:tabLst>
            </a:pPr>
            <a:r>
              <a:rPr lang="en-US">
                <a:solidFill>
                  <a:srgbClr val="000000"/>
                </a:solidFill>
                <a:latin typeface="Courier New" pitchFamily="49" charset="0"/>
              </a:rPr>
              <a:t>FROM   employees e JOIN departments d</a:t>
            </a:r>
          </a:p>
          <a:p>
            <a:pPr algn="l" eaLnBrk="0" hangingPunct="0">
              <a:spcBef>
                <a:spcPct val="0"/>
              </a:spcBef>
              <a:buClrTx/>
              <a:buFontTx/>
              <a:buNone/>
              <a:tabLst>
                <a:tab pos="1200150" algn="l"/>
              </a:tabLst>
            </a:pPr>
            <a:r>
              <a:rPr lang="en-US">
                <a:solidFill>
                  <a:srgbClr val="000000"/>
                </a:solidFill>
                <a:latin typeface="Courier New" pitchFamily="49" charset="0"/>
              </a:rPr>
              <a:t>ON     (e.department_id = d.department_id);</a:t>
            </a:r>
          </a:p>
        </p:txBody>
      </p:sp>
      <p:sp>
        <p:nvSpPr>
          <p:cNvPr id="419850" name="Rectangle 10"/>
          <p:cNvSpPr>
            <a:spLocks noGrp="1" noChangeArrowheads="1"/>
          </p:cNvSpPr>
          <p:nvPr>
            <p:ph type="title"/>
          </p:nvPr>
        </p:nvSpPr>
        <p:spPr/>
        <p:txBody>
          <a:bodyPr/>
          <a:lstStyle/>
          <a:p>
            <a:r>
              <a:rPr lang="en-US"/>
              <a:t>Retrieving Records with the </a:t>
            </a:r>
            <a:r>
              <a:rPr lang="en-US">
                <a:latin typeface="Courier New" pitchFamily="49" charset="0"/>
              </a:rPr>
              <a:t>ON</a:t>
            </a:r>
            <a:r>
              <a:rPr lang="en-US"/>
              <a:t> Clause</a:t>
            </a:r>
          </a:p>
        </p:txBody>
      </p:sp>
      <p:pic>
        <p:nvPicPr>
          <p:cNvPr id="419845" name="Picture 5"/>
          <p:cNvPicPr>
            <a:picLocks noChangeAspect="1" noChangeArrowheads="1"/>
          </p:cNvPicPr>
          <p:nvPr/>
        </p:nvPicPr>
        <p:blipFill>
          <a:blip r:embed="rId3" cstate="print"/>
          <a:srcRect/>
          <a:stretch>
            <a:fillRect/>
          </a:stretch>
        </p:blipFill>
        <p:spPr bwMode="gray">
          <a:xfrm>
            <a:off x="879475" y="3252788"/>
            <a:ext cx="7200900" cy="1752600"/>
          </a:xfrm>
          <a:prstGeom prst="rect">
            <a:avLst/>
          </a:prstGeom>
          <a:noFill/>
          <a:ln w="25400">
            <a:noFill/>
            <a:miter lim="800000"/>
            <a:headEnd type="none" w="sm" len="sm"/>
            <a:tailEnd type="none" w="sm" len="sm"/>
          </a:ln>
          <a:effectLst/>
        </p:spPr>
      </p:pic>
      <p:pic>
        <p:nvPicPr>
          <p:cNvPr id="419846" name="Picture 6"/>
          <p:cNvPicPr>
            <a:picLocks noChangeAspect="1" noChangeArrowheads="1"/>
          </p:cNvPicPr>
          <p:nvPr/>
        </p:nvPicPr>
        <p:blipFill>
          <a:blip r:embed="rId4" cstate="print"/>
          <a:srcRect/>
          <a:stretch>
            <a:fillRect/>
          </a:stretch>
        </p:blipFill>
        <p:spPr bwMode="auto">
          <a:xfrm>
            <a:off x="879475" y="5232400"/>
            <a:ext cx="7177088" cy="217488"/>
          </a:xfrm>
          <a:prstGeom prst="rect">
            <a:avLst/>
          </a:prstGeom>
          <a:noFill/>
          <a:ln w="25400">
            <a:noFill/>
            <a:miter lim="800000"/>
            <a:headEnd type="none" w="sm" len="sm"/>
            <a:tailEnd type="none" w="sm" len="sm"/>
          </a:ln>
          <a:effectLst/>
        </p:spPr>
      </p:pic>
      <p:sp>
        <p:nvSpPr>
          <p:cNvPr id="419847" name="Rectangle 7"/>
          <p:cNvSpPr>
            <a:spLocks noChangeArrowheads="1"/>
          </p:cNvSpPr>
          <p:nvPr/>
        </p:nvSpPr>
        <p:spPr bwMode="auto">
          <a:xfrm>
            <a:off x="3468688" y="3322638"/>
            <a:ext cx="3208337" cy="1658937"/>
          </a:xfrm>
          <a:prstGeom prst="rect">
            <a:avLst/>
          </a:prstGeom>
          <a:noFill/>
          <a:ln w="28575">
            <a:solidFill>
              <a:schemeClr val="hlink"/>
            </a:solidFill>
            <a:miter lim="800000"/>
            <a:headEnd/>
            <a:tailEnd/>
          </a:ln>
          <a:effectLst/>
        </p:spPr>
        <p:txBody>
          <a:bodyPr wrap="none" anchor="ctr"/>
          <a:lstStyle/>
          <a:p>
            <a:endParaRPr lang="en-US"/>
          </a:p>
        </p:txBody>
      </p:sp>
      <p:sp>
        <p:nvSpPr>
          <p:cNvPr id="419848" name="Rectangle 8"/>
          <p:cNvSpPr>
            <a:spLocks noChangeArrowheads="1"/>
          </p:cNvSpPr>
          <p:nvPr/>
        </p:nvSpPr>
        <p:spPr bwMode="auto">
          <a:xfrm>
            <a:off x="906463" y="2681288"/>
            <a:ext cx="5786437" cy="269875"/>
          </a:xfrm>
          <a:prstGeom prst="rect">
            <a:avLst/>
          </a:prstGeom>
          <a:noFill/>
          <a:ln w="28575">
            <a:solidFill>
              <a:schemeClr val="hlink"/>
            </a:solidFill>
            <a:miter lim="800000"/>
            <a:headEnd/>
            <a:tailEnd/>
          </a:ln>
          <a:effectLst/>
        </p:spPr>
        <p:txBody>
          <a:bodyPr wrap="none" anchor="ctr"/>
          <a:lstStyle/>
          <a:p>
            <a:endParaRPr lang="en-US"/>
          </a:p>
        </p:txBody>
      </p:sp>
      <p:sp>
        <p:nvSpPr>
          <p:cNvPr id="419849" name="Text Box 9"/>
          <p:cNvSpPr txBox="1">
            <a:spLocks noChangeArrowheads="1"/>
          </p:cNvSpPr>
          <p:nvPr/>
        </p:nvSpPr>
        <p:spPr bwMode="auto">
          <a:xfrm>
            <a:off x="889000" y="484663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4" name="Rectangle 14"/>
          <p:cNvSpPr>
            <a:spLocks noGrp="1" noChangeArrowheads="1"/>
          </p:cNvSpPr>
          <p:nvPr>
            <p:ph type="title"/>
          </p:nvPr>
        </p:nvSpPr>
        <p:spPr/>
        <p:txBody>
          <a:bodyPr/>
          <a:lstStyle/>
          <a:p>
            <a:r>
              <a:rPr lang="en-US"/>
              <a:t>Self-Joins Using the </a:t>
            </a:r>
            <a:r>
              <a:rPr lang="en-US">
                <a:latin typeface="Courier New" pitchFamily="49" charset="0"/>
              </a:rPr>
              <a:t>ON</a:t>
            </a:r>
            <a:r>
              <a:rPr lang="en-US"/>
              <a:t> Clause</a:t>
            </a:r>
          </a:p>
        </p:txBody>
      </p:sp>
      <p:sp>
        <p:nvSpPr>
          <p:cNvPr id="399366" name="Rectangle 6"/>
          <p:cNvSpPr>
            <a:spLocks noChangeArrowheads="1"/>
          </p:cNvSpPr>
          <p:nvPr/>
        </p:nvSpPr>
        <p:spPr bwMode="auto">
          <a:xfrm>
            <a:off x="1195388" y="5576888"/>
            <a:ext cx="6686550" cy="701675"/>
          </a:xfrm>
          <a:prstGeom prst="rect">
            <a:avLst/>
          </a:prstGeom>
          <a:noFill/>
          <a:ln w="9525">
            <a:noFill/>
            <a:miter lim="800000"/>
            <a:headEnd/>
            <a:tailEnd/>
          </a:ln>
          <a:effectLst/>
        </p:spPr>
        <p:txBody>
          <a:bodyPr lIns="92075" tIns="46038" rIns="92075" bIns="46038">
            <a:spAutoFit/>
          </a:bodyPr>
          <a:lstStyle/>
          <a:p>
            <a:pPr defTabSz="822325" eaLnBrk="0" hangingPunct="0">
              <a:spcBef>
                <a:spcPct val="50000"/>
              </a:spcBef>
              <a:buClrTx/>
              <a:buFontTx/>
              <a:buNone/>
            </a:pPr>
            <a:r>
              <a:rPr lang="en-US" sz="2000">
                <a:latin typeface="Courier New" pitchFamily="49" charset="0"/>
              </a:rPr>
              <a:t>MANAGER_ID</a:t>
            </a:r>
            <a:r>
              <a:rPr lang="en-US" sz="2000"/>
              <a:t> in the </a:t>
            </a:r>
            <a:r>
              <a:rPr lang="en-US" sz="2000">
                <a:latin typeface="Courier New" pitchFamily="49" charset="0"/>
              </a:rPr>
              <a:t>WORKER</a:t>
            </a:r>
            <a:r>
              <a:rPr lang="en-US" sz="2000"/>
              <a:t> table is equal to </a:t>
            </a:r>
            <a:r>
              <a:rPr lang="en-US" sz="2000">
                <a:latin typeface="Courier New" pitchFamily="49" charset="0"/>
              </a:rPr>
              <a:t>EMPLOYEE_ID</a:t>
            </a:r>
            <a:r>
              <a:rPr lang="en-US" sz="2000"/>
              <a:t> in the </a:t>
            </a:r>
            <a:r>
              <a:rPr lang="en-US" sz="2000">
                <a:latin typeface="Courier New" pitchFamily="49" charset="0"/>
              </a:rPr>
              <a:t>MANAGER</a:t>
            </a:r>
            <a:r>
              <a:rPr lang="en-US" sz="2000"/>
              <a:t> table.</a:t>
            </a:r>
          </a:p>
        </p:txBody>
      </p:sp>
      <p:sp>
        <p:nvSpPr>
          <p:cNvPr id="399367" name="Freeform 7"/>
          <p:cNvSpPr>
            <a:spLocks/>
          </p:cNvSpPr>
          <p:nvPr/>
        </p:nvSpPr>
        <p:spPr bwMode="auto">
          <a:xfrm>
            <a:off x="3792538" y="4502150"/>
            <a:ext cx="1501775" cy="600075"/>
          </a:xfrm>
          <a:custGeom>
            <a:avLst/>
            <a:gdLst/>
            <a:ahLst/>
            <a:cxnLst>
              <a:cxn ang="0">
                <a:pos x="0" y="9"/>
              </a:cxn>
              <a:cxn ang="0">
                <a:pos x="0" y="377"/>
              </a:cxn>
              <a:cxn ang="0">
                <a:pos x="945" y="377"/>
              </a:cxn>
              <a:cxn ang="0">
                <a:pos x="945" y="0"/>
              </a:cxn>
            </a:cxnLst>
            <a:rect l="0" t="0" r="r" b="b"/>
            <a:pathLst>
              <a:path w="946" h="378">
                <a:moveTo>
                  <a:pt x="0" y="9"/>
                </a:moveTo>
                <a:lnTo>
                  <a:pt x="0" y="377"/>
                </a:lnTo>
                <a:lnTo>
                  <a:pt x="945" y="377"/>
                </a:lnTo>
                <a:lnTo>
                  <a:pt x="945" y="0"/>
                </a:lnTo>
              </a:path>
            </a:pathLst>
          </a:custGeom>
          <a:noFill/>
          <a:ln w="28575" cap="rnd" cmpd="sng">
            <a:solidFill>
              <a:schemeClr val="tx1"/>
            </a:solidFill>
            <a:prstDash val="solid"/>
            <a:round/>
            <a:headEnd type="triangle" w="sm" len="sm"/>
            <a:tailEnd type="triangle" w="sm" len="sm"/>
          </a:ln>
          <a:effectLst/>
        </p:spPr>
        <p:txBody>
          <a:bodyPr/>
          <a:lstStyle/>
          <a:p>
            <a:endParaRPr lang="en-US"/>
          </a:p>
        </p:txBody>
      </p:sp>
      <p:sp>
        <p:nvSpPr>
          <p:cNvPr id="399368" name="Line 8"/>
          <p:cNvSpPr>
            <a:spLocks noChangeShapeType="1"/>
          </p:cNvSpPr>
          <p:nvPr/>
        </p:nvSpPr>
        <p:spPr bwMode="auto">
          <a:xfrm>
            <a:off x="4543425" y="5094288"/>
            <a:ext cx="0" cy="431800"/>
          </a:xfrm>
          <a:prstGeom prst="line">
            <a:avLst/>
          </a:prstGeom>
          <a:noFill/>
          <a:ln w="28575">
            <a:solidFill>
              <a:schemeClr val="tx1"/>
            </a:solidFill>
            <a:round/>
            <a:headEnd type="none" w="sm" len="sm"/>
            <a:tailEnd type="none" w="sm" len="sm"/>
          </a:ln>
          <a:effectLst/>
        </p:spPr>
        <p:txBody>
          <a:bodyPr/>
          <a:lstStyle/>
          <a:p>
            <a:endParaRPr lang="en-US"/>
          </a:p>
        </p:txBody>
      </p:sp>
      <p:grpSp>
        <p:nvGrpSpPr>
          <p:cNvPr id="399375" name="Group 15"/>
          <p:cNvGrpSpPr>
            <a:grpSpLocks/>
          </p:cNvGrpSpPr>
          <p:nvPr/>
        </p:nvGrpSpPr>
        <p:grpSpPr bwMode="auto">
          <a:xfrm>
            <a:off x="517525" y="1824038"/>
            <a:ext cx="8070850" cy="2344737"/>
            <a:chOff x="326" y="1149"/>
            <a:chExt cx="5084" cy="1477"/>
          </a:xfrm>
        </p:grpSpPr>
        <p:sp>
          <p:nvSpPr>
            <p:cNvPr id="399363" name="Rectangle 3"/>
            <p:cNvSpPr>
              <a:spLocks noChangeArrowheads="1"/>
            </p:cNvSpPr>
            <p:nvPr/>
          </p:nvSpPr>
          <p:spPr bwMode="auto">
            <a:xfrm>
              <a:off x="326" y="1149"/>
              <a:ext cx="1844" cy="250"/>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 (WORKER)</a:t>
              </a:r>
            </a:p>
          </p:txBody>
        </p:sp>
        <p:sp>
          <p:nvSpPr>
            <p:cNvPr id="399364" name="Rectangle 4"/>
            <p:cNvSpPr>
              <a:spLocks noChangeArrowheads="1"/>
            </p:cNvSpPr>
            <p:nvPr/>
          </p:nvSpPr>
          <p:spPr bwMode="auto">
            <a:xfrm>
              <a:off x="2915" y="1149"/>
              <a:ext cx="1940" cy="250"/>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 (MANAGER)</a:t>
              </a:r>
            </a:p>
          </p:txBody>
        </p:sp>
        <p:pic>
          <p:nvPicPr>
            <p:cNvPr id="399369" name="Picture 9"/>
            <p:cNvPicPr>
              <a:picLocks noChangeAspect="1" noChangeArrowheads="1"/>
            </p:cNvPicPr>
            <p:nvPr/>
          </p:nvPicPr>
          <p:blipFill>
            <a:blip r:embed="rId3" cstate="print"/>
            <a:srcRect/>
            <a:stretch>
              <a:fillRect/>
            </a:stretch>
          </p:blipFill>
          <p:spPr bwMode="gray">
            <a:xfrm>
              <a:off x="370" y="1393"/>
              <a:ext cx="2448" cy="1086"/>
            </a:xfrm>
            <a:prstGeom prst="rect">
              <a:avLst/>
            </a:prstGeom>
            <a:noFill/>
            <a:ln w="25400">
              <a:noFill/>
              <a:miter lim="800000"/>
              <a:headEnd type="none" w="sm" len="sm"/>
              <a:tailEnd type="none" w="sm" len="sm"/>
            </a:ln>
            <a:effectLst/>
          </p:spPr>
        </p:pic>
        <p:pic>
          <p:nvPicPr>
            <p:cNvPr id="399370" name="Picture 10"/>
            <p:cNvPicPr>
              <a:picLocks noChangeAspect="1" noChangeArrowheads="1"/>
            </p:cNvPicPr>
            <p:nvPr/>
          </p:nvPicPr>
          <p:blipFill>
            <a:blip r:embed="rId4" cstate="print"/>
            <a:srcRect/>
            <a:stretch>
              <a:fillRect/>
            </a:stretch>
          </p:blipFill>
          <p:spPr bwMode="gray">
            <a:xfrm>
              <a:off x="2938" y="1393"/>
              <a:ext cx="2472" cy="1104"/>
            </a:xfrm>
            <a:prstGeom prst="rect">
              <a:avLst/>
            </a:prstGeom>
            <a:noFill/>
            <a:ln w="25400">
              <a:noFill/>
              <a:miter lim="800000"/>
              <a:headEnd type="none" w="sm" len="sm"/>
              <a:tailEnd type="none" w="sm" len="sm"/>
            </a:ln>
            <a:effectLst/>
          </p:spPr>
        </p:pic>
        <p:sp>
          <p:nvSpPr>
            <p:cNvPr id="399371" name="Text Box 11"/>
            <p:cNvSpPr txBox="1">
              <a:spLocks noChangeArrowheads="1"/>
            </p:cNvSpPr>
            <p:nvPr/>
          </p:nvSpPr>
          <p:spPr bwMode="auto">
            <a:xfrm>
              <a:off x="336" y="2358"/>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99372" name="Text Box 12"/>
            <p:cNvSpPr txBox="1">
              <a:spLocks noChangeArrowheads="1"/>
            </p:cNvSpPr>
            <p:nvPr/>
          </p:nvSpPr>
          <p:spPr bwMode="auto">
            <a:xfrm>
              <a:off x="2940" y="2380"/>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gr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ChangeArrowheads="1"/>
          </p:cNvSpPr>
          <p:nvPr>
            <p:ph type="title"/>
          </p:nvPr>
        </p:nvSpPr>
        <p:spPr/>
        <p:txBody>
          <a:bodyPr/>
          <a:lstStyle/>
          <a:p>
            <a:r>
              <a:rPr lang="en-US"/>
              <a:t>Self-Joins Using the </a:t>
            </a:r>
            <a:r>
              <a:rPr lang="en-US">
                <a:latin typeface="Courier New" pitchFamily="49" charset="0"/>
              </a:rPr>
              <a:t>ON</a:t>
            </a:r>
            <a:r>
              <a:rPr lang="en-US"/>
              <a:t> Clause</a:t>
            </a:r>
          </a:p>
        </p:txBody>
      </p:sp>
      <p:sp>
        <p:nvSpPr>
          <p:cNvPr id="470021" name="Rectangle 5"/>
          <p:cNvSpPr>
            <a:spLocks noChangeArrowheads="1"/>
          </p:cNvSpPr>
          <p:nvPr/>
        </p:nvSpPr>
        <p:spPr bwMode="blackGray">
          <a:xfrm>
            <a:off x="866775" y="1790700"/>
            <a:ext cx="7286625" cy="10318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a:spcBef>
                <a:spcPct val="0"/>
              </a:spcBef>
              <a:buClrTx/>
              <a:buSzPct val="100000"/>
              <a:buFont typeface="Times New Roman" pitchFamily="18" charset="0"/>
              <a:buNone/>
              <a:tabLst>
                <a:tab pos="1200150" algn="l"/>
              </a:tabLst>
            </a:pPr>
            <a:r>
              <a:rPr lang="en-US">
                <a:solidFill>
                  <a:srgbClr val="000000"/>
                </a:solidFill>
                <a:latin typeface="Courier New" pitchFamily="49" charset="0"/>
              </a:rPr>
              <a:t>SELECT e.last_name emp, m.last_name mgr</a:t>
            </a:r>
          </a:p>
          <a:p>
            <a:pPr algn="l">
              <a:spcBef>
                <a:spcPct val="0"/>
              </a:spcBef>
              <a:buClrTx/>
              <a:buSzPct val="100000"/>
              <a:buFont typeface="Times New Roman" pitchFamily="18" charset="0"/>
              <a:buNone/>
              <a:tabLst>
                <a:tab pos="1200150" algn="l"/>
              </a:tabLst>
            </a:pPr>
            <a:r>
              <a:rPr lang="en-US">
                <a:solidFill>
                  <a:srgbClr val="000000"/>
                </a:solidFill>
                <a:latin typeface="Courier New" pitchFamily="49" charset="0"/>
              </a:rPr>
              <a:t>FROM   employees e JOIN employees m</a:t>
            </a:r>
          </a:p>
          <a:p>
            <a:pPr algn="l">
              <a:spcBef>
                <a:spcPct val="0"/>
              </a:spcBef>
              <a:buClrTx/>
              <a:buSzPct val="100000"/>
              <a:buFont typeface="Times New Roman" pitchFamily="18" charset="0"/>
              <a:buNone/>
              <a:tabLst>
                <a:tab pos="1200150" algn="l"/>
              </a:tabLst>
            </a:pPr>
            <a:r>
              <a:rPr lang="en-US">
                <a:solidFill>
                  <a:srgbClr val="000000"/>
                </a:solidFill>
                <a:latin typeface="Courier New" pitchFamily="49" charset="0"/>
              </a:rPr>
              <a:t>ON    (e.manager_id = m.employee_id);</a:t>
            </a:r>
          </a:p>
        </p:txBody>
      </p:sp>
      <p:pic>
        <p:nvPicPr>
          <p:cNvPr id="470031" name="Picture 15" descr="D:\Temp\01.GIF"/>
          <p:cNvPicPr>
            <a:picLocks noChangeAspect="1" noChangeArrowheads="1"/>
          </p:cNvPicPr>
          <p:nvPr/>
        </p:nvPicPr>
        <p:blipFill>
          <a:blip r:embed="rId3" cstate="print"/>
          <a:srcRect/>
          <a:stretch>
            <a:fillRect/>
          </a:stretch>
        </p:blipFill>
        <p:spPr bwMode="auto">
          <a:xfrm>
            <a:off x="981075" y="3160713"/>
            <a:ext cx="7132638" cy="1531937"/>
          </a:xfrm>
          <a:prstGeom prst="rect">
            <a:avLst/>
          </a:prstGeom>
          <a:noFill/>
        </p:spPr>
      </p:pic>
      <p:sp>
        <p:nvSpPr>
          <p:cNvPr id="470032" name="Text Box 16"/>
          <p:cNvSpPr txBox="1">
            <a:spLocks noChangeArrowheads="1"/>
          </p:cNvSpPr>
          <p:nvPr/>
        </p:nvSpPr>
        <p:spPr bwMode="auto">
          <a:xfrm>
            <a:off x="1025525" y="4505325"/>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pic>
        <p:nvPicPr>
          <p:cNvPr id="470033" name="Picture 17" descr="D:\Temp\02.GIF"/>
          <p:cNvPicPr>
            <a:picLocks noChangeAspect="1" noChangeArrowheads="1"/>
          </p:cNvPicPr>
          <p:nvPr/>
        </p:nvPicPr>
        <p:blipFill>
          <a:blip r:embed="rId4" cstate="print"/>
          <a:srcRect/>
          <a:stretch>
            <a:fillRect/>
          </a:stretch>
        </p:blipFill>
        <p:spPr bwMode="auto">
          <a:xfrm>
            <a:off x="998538" y="4814888"/>
            <a:ext cx="7132637" cy="3206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8" name="Rectangle 10"/>
          <p:cNvSpPr>
            <a:spLocks noChangeArrowheads="1"/>
          </p:cNvSpPr>
          <p:nvPr/>
        </p:nvSpPr>
        <p:spPr bwMode="blackGray">
          <a:xfrm>
            <a:off x="866775" y="1881188"/>
            <a:ext cx="7286625" cy="14065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e.employee_id, e.last_name, e.department_id, </a:t>
            </a:r>
          </a:p>
          <a:p>
            <a:pPr algn="l" eaLnBrk="0" hangingPunct="0">
              <a:spcBef>
                <a:spcPct val="0"/>
              </a:spcBef>
              <a:buClrTx/>
              <a:buFontTx/>
              <a:buNone/>
              <a:tabLst>
                <a:tab pos="1200150" algn="l"/>
              </a:tabLst>
            </a:pPr>
            <a:r>
              <a:rPr lang="en-US">
                <a:solidFill>
                  <a:srgbClr val="000000"/>
                </a:solidFill>
                <a:latin typeface="Courier New" pitchFamily="49" charset="0"/>
              </a:rPr>
              <a:t>       d.department_id, d.location_id</a:t>
            </a:r>
          </a:p>
          <a:p>
            <a:pPr algn="l" eaLnBrk="0" hangingPunct="0">
              <a:spcBef>
                <a:spcPct val="0"/>
              </a:spcBef>
              <a:buClrTx/>
              <a:buFontTx/>
              <a:buNone/>
              <a:tabLst>
                <a:tab pos="1200150" algn="l"/>
              </a:tabLst>
            </a:pPr>
            <a:r>
              <a:rPr lang="en-US">
                <a:solidFill>
                  <a:srgbClr val="000000"/>
                </a:solidFill>
                <a:latin typeface="Courier New" pitchFamily="49" charset="0"/>
              </a:rPr>
              <a:t>FROM   employees e JOIN departments d</a:t>
            </a:r>
          </a:p>
          <a:p>
            <a:pPr algn="l" eaLnBrk="0" hangingPunct="0">
              <a:spcBef>
                <a:spcPct val="0"/>
              </a:spcBef>
              <a:buClrTx/>
              <a:buFontTx/>
              <a:buNone/>
              <a:tabLst>
                <a:tab pos="1200150" algn="l"/>
              </a:tabLst>
            </a:pPr>
            <a:r>
              <a:rPr lang="en-US">
                <a:solidFill>
                  <a:srgbClr val="000000"/>
                </a:solidFill>
                <a:latin typeface="Courier New" pitchFamily="49" charset="0"/>
              </a:rPr>
              <a:t>ON     (e.department_id = d.department_id)</a:t>
            </a:r>
          </a:p>
          <a:p>
            <a:pPr algn="l" eaLnBrk="0" hangingPunct="0">
              <a:spcBef>
                <a:spcPct val="0"/>
              </a:spcBef>
              <a:buClrTx/>
              <a:buFontTx/>
              <a:buNone/>
              <a:tabLst>
                <a:tab pos="1200150" algn="l"/>
              </a:tabLst>
            </a:pPr>
            <a:r>
              <a:rPr lang="en-US">
                <a:solidFill>
                  <a:srgbClr val="000000"/>
                </a:solidFill>
                <a:latin typeface="Courier New" pitchFamily="49" charset="0"/>
              </a:rPr>
              <a:t>AND    e.manager_id = 149 ;</a:t>
            </a:r>
          </a:p>
        </p:txBody>
      </p:sp>
      <p:sp>
        <p:nvSpPr>
          <p:cNvPr id="432136" name="Rectangle 8"/>
          <p:cNvSpPr>
            <a:spLocks noGrp="1" noChangeArrowheads="1"/>
          </p:cNvSpPr>
          <p:nvPr>
            <p:ph type="title"/>
          </p:nvPr>
        </p:nvSpPr>
        <p:spPr/>
        <p:txBody>
          <a:bodyPr/>
          <a:lstStyle/>
          <a:p>
            <a:r>
              <a:rPr lang="en-US"/>
              <a:t>Applying Additional Conditions</a:t>
            </a:r>
            <a:br>
              <a:rPr lang="en-US"/>
            </a:br>
            <a:r>
              <a:rPr lang="en-US"/>
              <a:t>to a Join</a:t>
            </a:r>
          </a:p>
        </p:txBody>
      </p:sp>
      <p:pic>
        <p:nvPicPr>
          <p:cNvPr id="432133" name="Picture 5"/>
          <p:cNvPicPr>
            <a:picLocks noChangeAspect="1" noChangeArrowheads="1"/>
          </p:cNvPicPr>
          <p:nvPr/>
        </p:nvPicPr>
        <p:blipFill>
          <a:blip r:embed="rId3" cstate="print"/>
          <a:srcRect/>
          <a:stretch>
            <a:fillRect/>
          </a:stretch>
        </p:blipFill>
        <p:spPr bwMode="gray">
          <a:xfrm>
            <a:off x="923925" y="3505200"/>
            <a:ext cx="7200900" cy="752475"/>
          </a:xfrm>
          <a:prstGeom prst="rect">
            <a:avLst/>
          </a:prstGeom>
          <a:noFill/>
          <a:ln w="25400">
            <a:noFill/>
            <a:miter lim="800000"/>
            <a:headEnd type="none" w="sm" len="sm"/>
            <a:tailEnd type="none" w="sm" len="sm"/>
          </a:ln>
          <a:effectLst/>
        </p:spPr>
      </p:pic>
      <p:sp>
        <p:nvSpPr>
          <p:cNvPr id="432134" name="Rectangle 6"/>
          <p:cNvSpPr>
            <a:spLocks noChangeArrowheads="1"/>
          </p:cNvSpPr>
          <p:nvPr/>
        </p:nvSpPr>
        <p:spPr bwMode="auto">
          <a:xfrm>
            <a:off x="908050" y="2987675"/>
            <a:ext cx="3556000" cy="279400"/>
          </a:xfrm>
          <a:prstGeom prst="rect">
            <a:avLst/>
          </a:prstGeom>
          <a:noFill/>
          <a:ln w="25400">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901" name="Rectangle 13"/>
          <p:cNvSpPr>
            <a:spLocks noChangeArrowheads="1"/>
          </p:cNvSpPr>
          <p:nvPr/>
        </p:nvSpPr>
        <p:spPr bwMode="blackGray">
          <a:xfrm>
            <a:off x="866775" y="1857375"/>
            <a:ext cx="7286625" cy="17176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chemeClr val="bg2"/>
                </a:solidFill>
                <a:latin typeface="Courier New" pitchFamily="49" charset="0"/>
              </a:rPr>
              <a:t>SELECT employee_id, city, department_name</a:t>
            </a:r>
          </a:p>
          <a:p>
            <a:pPr algn="l" eaLnBrk="0" hangingPunct="0">
              <a:spcBef>
                <a:spcPct val="0"/>
              </a:spcBef>
              <a:buClrTx/>
              <a:buFontTx/>
              <a:buNone/>
              <a:tabLst>
                <a:tab pos="1200150" algn="l"/>
              </a:tabLst>
            </a:pPr>
            <a:r>
              <a:rPr lang="en-US">
                <a:solidFill>
                  <a:schemeClr val="bg2"/>
                </a:solidFill>
                <a:latin typeface="Courier New" pitchFamily="49" charset="0"/>
              </a:rPr>
              <a:t>FROM   employees e </a:t>
            </a:r>
          </a:p>
          <a:p>
            <a:pPr algn="l" eaLnBrk="0" hangingPunct="0">
              <a:spcBef>
                <a:spcPct val="0"/>
              </a:spcBef>
              <a:buClrTx/>
              <a:buFontTx/>
              <a:buNone/>
              <a:tabLst>
                <a:tab pos="1200150" algn="l"/>
              </a:tabLst>
            </a:pPr>
            <a:r>
              <a:rPr lang="en-US">
                <a:solidFill>
                  <a:schemeClr val="bg2"/>
                </a:solidFill>
                <a:latin typeface="Courier New" pitchFamily="49" charset="0"/>
              </a:rPr>
              <a:t>JOIN   departments d</a:t>
            </a:r>
          </a:p>
          <a:p>
            <a:pPr algn="l" eaLnBrk="0" hangingPunct="0">
              <a:spcBef>
                <a:spcPct val="0"/>
              </a:spcBef>
              <a:buClrTx/>
              <a:buFontTx/>
              <a:buNone/>
              <a:tabLst>
                <a:tab pos="1200150" algn="l"/>
              </a:tabLst>
            </a:pPr>
            <a:r>
              <a:rPr lang="en-US">
                <a:solidFill>
                  <a:schemeClr val="bg2"/>
                </a:solidFill>
                <a:latin typeface="Courier New" pitchFamily="49" charset="0"/>
              </a:rPr>
              <a:t>ON     d.department_id = e.department_id </a:t>
            </a:r>
          </a:p>
          <a:p>
            <a:pPr algn="l" eaLnBrk="0" hangingPunct="0">
              <a:spcBef>
                <a:spcPct val="0"/>
              </a:spcBef>
              <a:buClrTx/>
              <a:buFontTx/>
              <a:buNone/>
              <a:tabLst>
                <a:tab pos="1200150" algn="l"/>
              </a:tabLst>
            </a:pPr>
            <a:r>
              <a:rPr lang="en-US">
                <a:solidFill>
                  <a:schemeClr val="bg2"/>
                </a:solidFill>
                <a:latin typeface="Courier New" pitchFamily="49" charset="0"/>
              </a:rPr>
              <a:t>JOIN   locations l</a:t>
            </a:r>
          </a:p>
          <a:p>
            <a:pPr algn="l" eaLnBrk="0" hangingPunct="0">
              <a:spcBef>
                <a:spcPct val="0"/>
              </a:spcBef>
              <a:buClrTx/>
              <a:buFontTx/>
              <a:buNone/>
              <a:tabLst>
                <a:tab pos="1200150" algn="l"/>
              </a:tabLst>
            </a:pPr>
            <a:r>
              <a:rPr lang="en-US">
                <a:solidFill>
                  <a:schemeClr val="bg2"/>
                </a:solidFill>
                <a:latin typeface="Courier New" pitchFamily="49" charset="0"/>
              </a:rPr>
              <a:t>ON     d.location_id = l.location_id;</a:t>
            </a:r>
          </a:p>
        </p:txBody>
      </p:sp>
      <p:sp>
        <p:nvSpPr>
          <p:cNvPr id="421900" name="Rectangle 12"/>
          <p:cNvSpPr>
            <a:spLocks noGrp="1" noChangeArrowheads="1"/>
          </p:cNvSpPr>
          <p:nvPr>
            <p:ph type="title"/>
          </p:nvPr>
        </p:nvSpPr>
        <p:spPr/>
        <p:txBody>
          <a:bodyPr/>
          <a:lstStyle/>
          <a:p>
            <a:r>
              <a:rPr lang="en-US"/>
              <a:t>Creating Three-Way Joins with the </a:t>
            </a:r>
            <a:br>
              <a:rPr lang="en-US"/>
            </a:br>
            <a:r>
              <a:rPr lang="en-US">
                <a:latin typeface="Courier New" pitchFamily="49" charset="0"/>
              </a:rPr>
              <a:t>ON</a:t>
            </a:r>
            <a:r>
              <a:rPr lang="en-US"/>
              <a:t> Clause</a:t>
            </a:r>
          </a:p>
        </p:txBody>
      </p:sp>
      <p:pic>
        <p:nvPicPr>
          <p:cNvPr id="421893" name="Picture 5"/>
          <p:cNvPicPr>
            <a:picLocks noChangeAspect="1" noChangeArrowheads="1"/>
          </p:cNvPicPr>
          <p:nvPr/>
        </p:nvPicPr>
        <p:blipFill>
          <a:blip r:embed="rId3" cstate="print"/>
          <a:srcRect/>
          <a:stretch>
            <a:fillRect/>
          </a:stretch>
        </p:blipFill>
        <p:spPr bwMode="gray">
          <a:xfrm>
            <a:off x="922338" y="3713163"/>
            <a:ext cx="7181850" cy="1962150"/>
          </a:xfrm>
          <a:prstGeom prst="rect">
            <a:avLst/>
          </a:prstGeom>
          <a:noFill/>
          <a:ln w="25400">
            <a:noFill/>
            <a:miter lim="800000"/>
            <a:headEnd type="none" w="sm" len="sm"/>
            <a:tailEnd type="none" w="sm" len="sm"/>
          </a:ln>
          <a:effectLst/>
        </p:spPr>
      </p:pic>
      <p:pic>
        <p:nvPicPr>
          <p:cNvPr id="421894" name="Picture 6"/>
          <p:cNvPicPr>
            <a:picLocks noChangeAspect="1" noChangeArrowheads="1"/>
          </p:cNvPicPr>
          <p:nvPr/>
        </p:nvPicPr>
        <p:blipFill>
          <a:blip r:embed="rId4" cstate="print"/>
          <a:srcRect/>
          <a:stretch>
            <a:fillRect/>
          </a:stretch>
        </p:blipFill>
        <p:spPr bwMode="auto">
          <a:xfrm>
            <a:off x="890588" y="5878513"/>
            <a:ext cx="7177087" cy="217487"/>
          </a:xfrm>
          <a:prstGeom prst="rect">
            <a:avLst/>
          </a:prstGeom>
          <a:noFill/>
          <a:ln w="25400">
            <a:noFill/>
            <a:miter lim="800000"/>
            <a:headEnd type="none" w="sm" len="sm"/>
            <a:tailEnd type="none" w="sm" len="sm"/>
          </a:ln>
          <a:effectLst/>
        </p:spPr>
      </p:pic>
      <p:sp>
        <p:nvSpPr>
          <p:cNvPr id="421895" name="Text Box 7"/>
          <p:cNvSpPr txBox="1">
            <a:spLocks noChangeArrowheads="1"/>
          </p:cNvSpPr>
          <p:nvPr/>
        </p:nvSpPr>
        <p:spPr bwMode="auto">
          <a:xfrm>
            <a:off x="900113" y="5492750"/>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21896" name="Rectangle 8"/>
          <p:cNvSpPr>
            <a:spLocks noChangeArrowheads="1"/>
          </p:cNvSpPr>
          <p:nvPr/>
        </p:nvSpPr>
        <p:spPr bwMode="auto">
          <a:xfrm>
            <a:off x="922338" y="2455863"/>
            <a:ext cx="5583237" cy="1087437"/>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2" name="Picture 2"/>
          <p:cNvPicPr>
            <a:picLocks noChangeAspect="1" noChangeArrowheads="1"/>
          </p:cNvPicPr>
          <p:nvPr/>
        </p:nvPicPr>
        <p:blipFill>
          <a:blip r:embed="rId3" cstate="print"/>
          <a:srcRect/>
          <a:stretch>
            <a:fillRect/>
          </a:stretch>
        </p:blipFill>
        <p:spPr bwMode="gray">
          <a:xfrm>
            <a:off x="5183188" y="2228850"/>
            <a:ext cx="2990850" cy="1581150"/>
          </a:xfrm>
          <a:prstGeom prst="rect">
            <a:avLst/>
          </a:prstGeom>
          <a:noFill/>
          <a:ln w="25400">
            <a:noFill/>
            <a:miter lim="800000"/>
            <a:headEnd type="none" w="sm" len="sm"/>
            <a:tailEnd type="none" w="sm" len="sm"/>
          </a:ln>
          <a:effectLst/>
        </p:spPr>
      </p:pic>
      <p:sp>
        <p:nvSpPr>
          <p:cNvPr id="389134" name="Rectangle 14"/>
          <p:cNvSpPr>
            <a:spLocks noGrp="1" noChangeArrowheads="1"/>
          </p:cNvSpPr>
          <p:nvPr>
            <p:ph type="title"/>
          </p:nvPr>
        </p:nvSpPr>
        <p:spPr/>
        <p:txBody>
          <a:bodyPr/>
          <a:lstStyle/>
          <a:p>
            <a:r>
              <a:rPr lang="en-US"/>
              <a:t>Non-Equijoins</a:t>
            </a:r>
          </a:p>
        </p:txBody>
      </p:sp>
      <p:sp>
        <p:nvSpPr>
          <p:cNvPr id="389124" name="Rectangle 4"/>
          <p:cNvSpPr>
            <a:spLocks noChangeArrowheads="1"/>
          </p:cNvSpPr>
          <p:nvPr/>
        </p:nvSpPr>
        <p:spPr bwMode="auto">
          <a:xfrm>
            <a:off x="795338" y="1830388"/>
            <a:ext cx="15557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p>
        </p:txBody>
      </p:sp>
      <p:sp>
        <p:nvSpPr>
          <p:cNvPr id="389125" name="Rectangle 5"/>
          <p:cNvSpPr>
            <a:spLocks noChangeArrowheads="1"/>
          </p:cNvSpPr>
          <p:nvPr/>
        </p:nvSpPr>
        <p:spPr bwMode="auto">
          <a:xfrm>
            <a:off x="5126038" y="1830388"/>
            <a:ext cx="17081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JOB_GRADES</a:t>
            </a:r>
          </a:p>
        </p:txBody>
      </p:sp>
      <p:sp>
        <p:nvSpPr>
          <p:cNvPr id="389126" name="Rectangle 6"/>
          <p:cNvSpPr>
            <a:spLocks noChangeArrowheads="1"/>
          </p:cNvSpPr>
          <p:nvPr/>
        </p:nvSpPr>
        <p:spPr bwMode="auto">
          <a:xfrm>
            <a:off x="5711825" y="2263775"/>
            <a:ext cx="2411413" cy="1485900"/>
          </a:xfrm>
          <a:prstGeom prst="rect">
            <a:avLst/>
          </a:prstGeom>
          <a:noFill/>
          <a:ln w="28575">
            <a:solidFill>
              <a:schemeClr val="hlink"/>
            </a:solidFill>
            <a:miter lim="800000"/>
            <a:headEnd/>
            <a:tailEnd/>
          </a:ln>
          <a:effectLst/>
        </p:spPr>
        <p:txBody>
          <a:bodyPr wrap="none" anchor="ctr"/>
          <a:lstStyle/>
          <a:p>
            <a:endParaRPr lang="en-US"/>
          </a:p>
        </p:txBody>
      </p:sp>
      <p:sp>
        <p:nvSpPr>
          <p:cNvPr id="389128" name="Rectangle 8"/>
          <p:cNvSpPr>
            <a:spLocks noChangeArrowheads="1"/>
          </p:cNvSpPr>
          <p:nvPr/>
        </p:nvSpPr>
        <p:spPr bwMode="auto">
          <a:xfrm>
            <a:off x="5075238" y="4624388"/>
            <a:ext cx="3028950" cy="1600200"/>
          </a:xfrm>
          <a:prstGeom prst="rect">
            <a:avLst/>
          </a:prstGeom>
          <a:noFill/>
          <a:ln w="9525">
            <a:noFill/>
            <a:miter lim="800000"/>
            <a:headEnd/>
            <a:tailEnd/>
          </a:ln>
          <a:effectLst/>
        </p:spPr>
        <p:txBody>
          <a:bodyPr wrap="none" lIns="92075" tIns="46038" rIns="92075" bIns="46038">
            <a:spAutoFit/>
          </a:bodyPr>
          <a:lstStyle/>
          <a:p>
            <a:pPr algn="l" eaLnBrk="0" hangingPunct="0">
              <a:lnSpc>
                <a:spcPct val="110000"/>
              </a:lnSpc>
              <a:spcBef>
                <a:spcPct val="0"/>
              </a:spcBef>
              <a:buClrTx/>
              <a:buFontTx/>
              <a:buNone/>
            </a:pPr>
            <a:r>
              <a:rPr lang="en-US"/>
              <a:t>Salary in the </a:t>
            </a:r>
            <a:r>
              <a:rPr lang="en-US">
                <a:latin typeface="Courier New" pitchFamily="49" charset="0"/>
              </a:rPr>
              <a:t>EMPLOYEES</a:t>
            </a:r>
            <a:r>
              <a:rPr lang="en-US"/>
              <a:t> </a:t>
            </a:r>
          </a:p>
          <a:p>
            <a:pPr algn="l" eaLnBrk="0" hangingPunct="0">
              <a:lnSpc>
                <a:spcPct val="110000"/>
              </a:lnSpc>
              <a:spcBef>
                <a:spcPct val="0"/>
              </a:spcBef>
              <a:buClrTx/>
              <a:buFontTx/>
              <a:buNone/>
            </a:pPr>
            <a:r>
              <a:rPr lang="en-US"/>
              <a:t>table must be between </a:t>
            </a:r>
          </a:p>
          <a:p>
            <a:pPr algn="l" eaLnBrk="0" hangingPunct="0">
              <a:lnSpc>
                <a:spcPct val="110000"/>
              </a:lnSpc>
              <a:spcBef>
                <a:spcPct val="0"/>
              </a:spcBef>
              <a:buClrTx/>
              <a:buFontTx/>
              <a:buNone/>
            </a:pPr>
            <a:r>
              <a:rPr lang="en-US"/>
              <a:t>lowest salary and highest </a:t>
            </a:r>
          </a:p>
          <a:p>
            <a:pPr algn="l" eaLnBrk="0" hangingPunct="0">
              <a:lnSpc>
                <a:spcPct val="110000"/>
              </a:lnSpc>
              <a:spcBef>
                <a:spcPct val="0"/>
              </a:spcBef>
              <a:buClrTx/>
              <a:buFontTx/>
              <a:buNone/>
            </a:pPr>
            <a:r>
              <a:rPr lang="en-US"/>
              <a:t>salary in the </a:t>
            </a:r>
            <a:r>
              <a:rPr lang="en-US">
                <a:latin typeface="Courier New" pitchFamily="49" charset="0"/>
              </a:rPr>
              <a:t>JOB_GRADES</a:t>
            </a:r>
            <a:endParaRPr lang="en-US"/>
          </a:p>
          <a:p>
            <a:pPr algn="l" eaLnBrk="0" hangingPunct="0">
              <a:lnSpc>
                <a:spcPct val="110000"/>
              </a:lnSpc>
              <a:spcBef>
                <a:spcPct val="0"/>
              </a:spcBef>
              <a:buClrTx/>
              <a:buFontTx/>
              <a:buNone/>
            </a:pPr>
            <a:r>
              <a:rPr lang="en-US"/>
              <a:t>table.</a:t>
            </a:r>
          </a:p>
        </p:txBody>
      </p:sp>
      <p:sp>
        <p:nvSpPr>
          <p:cNvPr id="389129" name="Line 9"/>
          <p:cNvSpPr>
            <a:spLocks noChangeShapeType="1"/>
          </p:cNvSpPr>
          <p:nvPr/>
        </p:nvSpPr>
        <p:spPr bwMode="auto">
          <a:xfrm flipH="1">
            <a:off x="3844925" y="4838700"/>
            <a:ext cx="1252538" cy="0"/>
          </a:xfrm>
          <a:prstGeom prst="line">
            <a:avLst/>
          </a:prstGeom>
          <a:noFill/>
          <a:ln w="28575">
            <a:solidFill>
              <a:schemeClr val="tx1"/>
            </a:solidFill>
            <a:round/>
            <a:headEnd type="none" w="sm" len="sm"/>
            <a:tailEnd type="triangle" w="sm" len="sm"/>
          </a:ln>
          <a:effectLst/>
        </p:spPr>
        <p:txBody>
          <a:bodyPr/>
          <a:lstStyle/>
          <a:p>
            <a:endParaRPr lang="en-US"/>
          </a:p>
        </p:txBody>
      </p:sp>
      <p:pic>
        <p:nvPicPr>
          <p:cNvPr id="389130" name="Picture 10"/>
          <p:cNvPicPr>
            <a:picLocks noChangeAspect="1" noChangeArrowheads="1"/>
          </p:cNvPicPr>
          <p:nvPr/>
        </p:nvPicPr>
        <p:blipFill>
          <a:blip r:embed="rId4" cstate="print"/>
          <a:srcRect/>
          <a:stretch>
            <a:fillRect/>
          </a:stretch>
        </p:blipFill>
        <p:spPr bwMode="gray">
          <a:xfrm>
            <a:off x="814388" y="2257425"/>
            <a:ext cx="3000375" cy="3209925"/>
          </a:xfrm>
          <a:prstGeom prst="rect">
            <a:avLst/>
          </a:prstGeom>
          <a:noFill/>
          <a:ln w="25400">
            <a:noFill/>
            <a:miter lim="800000"/>
            <a:headEnd type="none" w="sm" len="sm"/>
            <a:tailEnd type="none" w="sm" len="sm"/>
          </a:ln>
          <a:effectLst/>
        </p:spPr>
      </p:pic>
      <p:pic>
        <p:nvPicPr>
          <p:cNvPr id="389131" name="Picture 11"/>
          <p:cNvPicPr>
            <a:picLocks noChangeAspect="1" noChangeArrowheads="1"/>
          </p:cNvPicPr>
          <p:nvPr/>
        </p:nvPicPr>
        <p:blipFill>
          <a:blip r:embed="rId5" cstate="print"/>
          <a:srcRect/>
          <a:stretch>
            <a:fillRect/>
          </a:stretch>
        </p:blipFill>
        <p:spPr bwMode="auto">
          <a:xfrm>
            <a:off x="862013" y="5641975"/>
            <a:ext cx="2943225" cy="228600"/>
          </a:xfrm>
          <a:prstGeom prst="rect">
            <a:avLst/>
          </a:prstGeom>
          <a:noFill/>
          <a:ln w="25400">
            <a:noFill/>
            <a:miter lim="800000"/>
            <a:headEnd type="none" w="sm" len="sm"/>
            <a:tailEnd type="none" w="sm" len="sm"/>
          </a:ln>
          <a:effectLst/>
        </p:spPr>
      </p:pic>
      <p:sp>
        <p:nvSpPr>
          <p:cNvPr id="389132" name="Rectangle 12"/>
          <p:cNvSpPr>
            <a:spLocks noChangeArrowheads="1"/>
          </p:cNvSpPr>
          <p:nvPr/>
        </p:nvSpPr>
        <p:spPr bwMode="auto">
          <a:xfrm>
            <a:off x="2587625" y="2309813"/>
            <a:ext cx="1155700" cy="3124200"/>
          </a:xfrm>
          <a:prstGeom prst="rect">
            <a:avLst/>
          </a:prstGeom>
          <a:noFill/>
          <a:ln w="28575">
            <a:solidFill>
              <a:schemeClr val="hlink"/>
            </a:solidFill>
            <a:miter lim="800000"/>
            <a:headEnd/>
            <a:tailEnd/>
          </a:ln>
          <a:effectLst/>
        </p:spPr>
        <p:txBody>
          <a:bodyPr wrap="none" anchor="ctr"/>
          <a:lstStyle/>
          <a:p>
            <a:endParaRPr lang="en-US"/>
          </a:p>
        </p:txBody>
      </p:sp>
      <p:sp>
        <p:nvSpPr>
          <p:cNvPr id="389133" name="Text Box 13"/>
          <p:cNvSpPr txBox="1">
            <a:spLocks noChangeArrowheads="1"/>
          </p:cNvSpPr>
          <p:nvPr/>
        </p:nvSpPr>
        <p:spPr bwMode="auto">
          <a:xfrm>
            <a:off x="855663" y="5270500"/>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8" name="Rectangle 4"/>
          <p:cNvSpPr>
            <a:spLocks noGrp="1" noChangeArrowheads="1"/>
          </p:cNvSpPr>
          <p:nvPr>
            <p:ph type="title"/>
          </p:nvPr>
        </p:nvSpPr>
        <p:spPr/>
        <p:txBody>
          <a:bodyPr/>
          <a:lstStyle/>
          <a:p>
            <a:r>
              <a:rPr lang="en-US"/>
              <a:t>Objectives</a:t>
            </a:r>
          </a:p>
        </p:txBody>
      </p:sp>
      <p:sp>
        <p:nvSpPr>
          <p:cNvPr id="364549" name="Rectangle 5"/>
          <p:cNvSpPr>
            <a:spLocks noGrp="1" noChangeArrowheads="1"/>
          </p:cNvSpPr>
          <p:nvPr>
            <p:ph type="body" idx="1"/>
          </p:nvPr>
        </p:nvSpPr>
        <p:spPr>
          <a:xfrm>
            <a:off x="863600" y="1816100"/>
            <a:ext cx="7366000" cy="3641725"/>
          </a:xfrm>
        </p:spPr>
        <p:txBody>
          <a:bodyPr/>
          <a:lstStyle/>
          <a:p>
            <a:pPr>
              <a:spcBef>
                <a:spcPct val="0"/>
              </a:spcBef>
            </a:pPr>
            <a:r>
              <a:rPr lang="en-US"/>
              <a:t>After completing this lesson, you should be able to do the following:</a:t>
            </a:r>
          </a:p>
          <a:p>
            <a:pPr lvl="1"/>
            <a:r>
              <a:rPr lang="en-US"/>
              <a:t>Write </a:t>
            </a:r>
            <a:r>
              <a:rPr lang="en-US">
                <a:latin typeface="Courier New" pitchFamily="49" charset="0"/>
              </a:rPr>
              <a:t>SELECT</a:t>
            </a:r>
            <a:r>
              <a:rPr lang="en-US"/>
              <a:t> statements to access data from more than one table using equijoins and non-equijoins</a:t>
            </a:r>
          </a:p>
          <a:p>
            <a:pPr lvl="1"/>
            <a:r>
              <a:rPr lang="en-US"/>
              <a:t>Join a table to itself by using a self-join</a:t>
            </a:r>
          </a:p>
          <a:p>
            <a:pPr lvl="1"/>
            <a:r>
              <a:rPr lang="en-US"/>
              <a:t>View data that generally does not meet a join condition by using outer joins</a:t>
            </a:r>
          </a:p>
          <a:p>
            <a:pPr lvl="1"/>
            <a:r>
              <a:rPr lang="en-US"/>
              <a:t>Generate a Cartesian product of all rows from two or more tables</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81" name="Rectangle 13"/>
          <p:cNvSpPr>
            <a:spLocks noChangeArrowheads="1"/>
          </p:cNvSpPr>
          <p:nvPr/>
        </p:nvSpPr>
        <p:spPr bwMode="blackGray">
          <a:xfrm>
            <a:off x="866775" y="1919288"/>
            <a:ext cx="7286625" cy="1246187"/>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latin typeface="Courier New" pitchFamily="49" charset="0"/>
              </a:rPr>
              <a:t>SELECT e.last_name, e.salary, j.grade_level</a:t>
            </a:r>
          </a:p>
          <a:p>
            <a:pPr algn="l" eaLnBrk="0" hangingPunct="0">
              <a:spcBef>
                <a:spcPct val="0"/>
              </a:spcBef>
              <a:buClrTx/>
              <a:buFontTx/>
              <a:buNone/>
              <a:tabLst>
                <a:tab pos="1200150" algn="l"/>
              </a:tabLst>
            </a:pPr>
            <a:r>
              <a:rPr lang="en-US">
                <a:latin typeface="Courier New" pitchFamily="49" charset="0"/>
              </a:rPr>
              <a:t>FROM   employees e JOIN job_grades j</a:t>
            </a:r>
          </a:p>
          <a:p>
            <a:pPr algn="l" eaLnBrk="0" hangingPunct="0">
              <a:spcBef>
                <a:spcPct val="0"/>
              </a:spcBef>
              <a:buClrTx/>
              <a:buFontTx/>
              <a:buNone/>
              <a:tabLst>
                <a:tab pos="1200150" algn="l"/>
              </a:tabLst>
            </a:pPr>
            <a:r>
              <a:rPr lang="en-US">
                <a:latin typeface="Courier New" pitchFamily="49" charset="0"/>
              </a:rPr>
              <a:t>ON     e.salary </a:t>
            </a:r>
          </a:p>
          <a:p>
            <a:pPr algn="l" eaLnBrk="0" hangingPunct="0">
              <a:spcBef>
                <a:spcPct val="0"/>
              </a:spcBef>
              <a:buClrTx/>
              <a:buFontTx/>
              <a:buNone/>
              <a:tabLst>
                <a:tab pos="1200150" algn="l"/>
              </a:tabLst>
            </a:pPr>
            <a:r>
              <a:rPr lang="en-US">
                <a:latin typeface="Courier New" pitchFamily="49" charset="0"/>
              </a:rPr>
              <a:t>       BETWEEN j.lowest_sal AND j.highest_sal;</a:t>
            </a:r>
          </a:p>
        </p:txBody>
      </p:sp>
      <p:pic>
        <p:nvPicPr>
          <p:cNvPr id="391170" name="Picture 2"/>
          <p:cNvPicPr>
            <a:picLocks noChangeAspect="1" noChangeArrowheads="1"/>
          </p:cNvPicPr>
          <p:nvPr/>
        </p:nvPicPr>
        <p:blipFill>
          <a:blip r:embed="rId3" cstate="print"/>
          <a:srcRect/>
          <a:stretch>
            <a:fillRect/>
          </a:stretch>
        </p:blipFill>
        <p:spPr bwMode="gray">
          <a:xfrm>
            <a:off x="915988" y="3406775"/>
            <a:ext cx="7219950" cy="2171700"/>
          </a:xfrm>
          <a:prstGeom prst="rect">
            <a:avLst/>
          </a:prstGeom>
          <a:noFill/>
          <a:ln w="25400">
            <a:noFill/>
            <a:miter lim="800000"/>
            <a:headEnd type="none" w="sm" len="sm"/>
            <a:tailEnd type="none" w="sm" len="sm"/>
          </a:ln>
          <a:effectLst/>
        </p:spPr>
      </p:pic>
      <p:sp>
        <p:nvSpPr>
          <p:cNvPr id="391180" name="Rectangle 12"/>
          <p:cNvSpPr>
            <a:spLocks noGrp="1" noChangeArrowheads="1"/>
          </p:cNvSpPr>
          <p:nvPr>
            <p:ph type="title"/>
          </p:nvPr>
        </p:nvSpPr>
        <p:spPr/>
        <p:txBody>
          <a:bodyPr/>
          <a:lstStyle/>
          <a:p>
            <a:r>
              <a:rPr lang="en-US"/>
              <a:t>Retrieving Records </a:t>
            </a:r>
            <a:br>
              <a:rPr lang="en-US"/>
            </a:br>
            <a:r>
              <a:rPr lang="en-US"/>
              <a:t>with Non-Equijoins</a:t>
            </a:r>
          </a:p>
        </p:txBody>
      </p:sp>
      <p:sp>
        <p:nvSpPr>
          <p:cNvPr id="391174" name="Rectangle 6"/>
          <p:cNvSpPr>
            <a:spLocks noChangeArrowheads="1"/>
          </p:cNvSpPr>
          <p:nvPr/>
        </p:nvSpPr>
        <p:spPr bwMode="auto">
          <a:xfrm>
            <a:off x="4335463" y="3459163"/>
            <a:ext cx="3714750" cy="2093912"/>
          </a:xfrm>
          <a:prstGeom prst="rect">
            <a:avLst/>
          </a:prstGeom>
          <a:noFill/>
          <a:ln w="28575">
            <a:solidFill>
              <a:schemeClr val="hlink"/>
            </a:solidFill>
            <a:miter lim="800000"/>
            <a:headEnd/>
            <a:tailEnd/>
          </a:ln>
          <a:effectLst/>
        </p:spPr>
        <p:txBody>
          <a:bodyPr wrap="none" anchor="ctr"/>
          <a:lstStyle/>
          <a:p>
            <a:endParaRPr lang="en-US"/>
          </a:p>
        </p:txBody>
      </p:sp>
      <p:pic>
        <p:nvPicPr>
          <p:cNvPr id="391175" name="Picture 7"/>
          <p:cNvPicPr>
            <a:picLocks noChangeAspect="1" noChangeArrowheads="1"/>
          </p:cNvPicPr>
          <p:nvPr/>
        </p:nvPicPr>
        <p:blipFill>
          <a:blip r:embed="rId4" cstate="print"/>
          <a:srcRect/>
          <a:stretch>
            <a:fillRect/>
          </a:stretch>
        </p:blipFill>
        <p:spPr bwMode="auto">
          <a:xfrm>
            <a:off x="919163" y="5722938"/>
            <a:ext cx="7208837" cy="206375"/>
          </a:xfrm>
          <a:prstGeom prst="rect">
            <a:avLst/>
          </a:prstGeom>
          <a:noFill/>
          <a:ln w="25400">
            <a:noFill/>
            <a:miter lim="800000"/>
            <a:headEnd type="none" w="sm" len="sm"/>
            <a:tailEnd type="none" w="sm" len="sm"/>
          </a:ln>
          <a:effectLst/>
        </p:spPr>
      </p:pic>
      <p:sp>
        <p:nvSpPr>
          <p:cNvPr id="391176" name="Text Box 8"/>
          <p:cNvSpPr txBox="1">
            <a:spLocks noChangeArrowheads="1"/>
          </p:cNvSpPr>
          <p:nvPr/>
        </p:nvSpPr>
        <p:spPr bwMode="auto">
          <a:xfrm>
            <a:off x="923925" y="538638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91177" name="Rectangle 9"/>
          <p:cNvSpPr>
            <a:spLocks noChangeArrowheads="1"/>
          </p:cNvSpPr>
          <p:nvPr/>
        </p:nvSpPr>
        <p:spPr bwMode="auto">
          <a:xfrm>
            <a:off x="1849438" y="2543175"/>
            <a:ext cx="5257800" cy="560388"/>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32" name="Rectangle 16"/>
          <p:cNvSpPr>
            <a:spLocks noGrp="1" noChangeArrowheads="1"/>
          </p:cNvSpPr>
          <p:nvPr>
            <p:ph type="title"/>
          </p:nvPr>
        </p:nvSpPr>
        <p:spPr/>
        <p:txBody>
          <a:bodyPr/>
          <a:lstStyle/>
          <a:p>
            <a:r>
              <a:rPr lang="en-US"/>
              <a:t>Outer Joins</a:t>
            </a:r>
          </a:p>
        </p:txBody>
      </p:sp>
      <p:sp>
        <p:nvSpPr>
          <p:cNvPr id="393219" name="Rectangle 3"/>
          <p:cNvSpPr>
            <a:spLocks noChangeArrowheads="1"/>
          </p:cNvSpPr>
          <p:nvPr/>
        </p:nvSpPr>
        <p:spPr bwMode="auto">
          <a:xfrm>
            <a:off x="4479925" y="1833563"/>
            <a:ext cx="15557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p>
        </p:txBody>
      </p:sp>
      <p:sp>
        <p:nvSpPr>
          <p:cNvPr id="393220" name="Rectangle 4"/>
          <p:cNvSpPr>
            <a:spLocks noChangeArrowheads="1"/>
          </p:cNvSpPr>
          <p:nvPr/>
        </p:nvSpPr>
        <p:spPr bwMode="auto">
          <a:xfrm>
            <a:off x="788988" y="1833563"/>
            <a:ext cx="1868487" cy="396875"/>
          </a:xfrm>
          <a:prstGeom prst="rect">
            <a:avLst/>
          </a:prstGeom>
          <a:noFill/>
          <a:ln w="9525">
            <a:noFill/>
            <a:miter lim="800000"/>
            <a:headEnd/>
            <a:tailEnd/>
          </a:ln>
          <a:effectLst/>
        </p:spPr>
        <p:txBody>
          <a:bodyPr lIns="92075" tIns="46038" rIns="92075" bIns="46038">
            <a:spAutoFit/>
          </a:bodyPr>
          <a:lstStyle/>
          <a:p>
            <a:pPr algn="l" eaLnBrk="0" hangingPunct="0">
              <a:spcBef>
                <a:spcPct val="0"/>
              </a:spcBef>
              <a:buClrTx/>
              <a:buFontTx/>
              <a:buNone/>
            </a:pPr>
            <a:r>
              <a:rPr lang="en-US" sz="2000">
                <a:latin typeface="Courier New" pitchFamily="49" charset="0"/>
              </a:rPr>
              <a:t>DEPARTMENTS</a:t>
            </a:r>
          </a:p>
        </p:txBody>
      </p:sp>
      <p:sp>
        <p:nvSpPr>
          <p:cNvPr id="393222" name="Rectangle 6"/>
          <p:cNvSpPr>
            <a:spLocks noChangeArrowheads="1"/>
          </p:cNvSpPr>
          <p:nvPr/>
        </p:nvSpPr>
        <p:spPr bwMode="auto">
          <a:xfrm>
            <a:off x="4641850" y="5559425"/>
            <a:ext cx="3902075" cy="641350"/>
          </a:xfrm>
          <a:prstGeom prst="rect">
            <a:avLst/>
          </a:prstGeom>
          <a:noFill/>
          <a:ln w="9525">
            <a:noFill/>
            <a:miter lim="800000"/>
            <a:headEnd/>
            <a:tailEnd/>
          </a:ln>
          <a:effectLst/>
        </p:spPr>
        <p:txBody>
          <a:bodyPr lIns="92075" tIns="46038" rIns="92075" bIns="46038">
            <a:spAutoFit/>
          </a:bodyPr>
          <a:lstStyle/>
          <a:p>
            <a:pPr algn="l" eaLnBrk="0" hangingPunct="0">
              <a:spcBef>
                <a:spcPct val="0"/>
              </a:spcBef>
              <a:buClrTx/>
              <a:buFontTx/>
              <a:buNone/>
            </a:pPr>
            <a:r>
              <a:rPr lang="en-US"/>
              <a:t>There are no employees in department 190. </a:t>
            </a:r>
          </a:p>
        </p:txBody>
      </p:sp>
      <p:pic>
        <p:nvPicPr>
          <p:cNvPr id="393224" name="Picture 8"/>
          <p:cNvPicPr>
            <a:picLocks noChangeAspect="1" noChangeArrowheads="1"/>
          </p:cNvPicPr>
          <p:nvPr/>
        </p:nvPicPr>
        <p:blipFill>
          <a:blip r:embed="rId3" cstate="print"/>
          <a:srcRect/>
          <a:stretch>
            <a:fillRect/>
          </a:stretch>
        </p:blipFill>
        <p:spPr bwMode="gray">
          <a:xfrm>
            <a:off x="892175" y="2332038"/>
            <a:ext cx="3028950" cy="1981200"/>
          </a:xfrm>
          <a:prstGeom prst="rect">
            <a:avLst/>
          </a:prstGeom>
          <a:noFill/>
          <a:ln w="25400">
            <a:noFill/>
            <a:miter lim="800000"/>
            <a:headEnd type="none" w="sm" len="sm"/>
            <a:tailEnd type="none" w="sm" len="sm"/>
          </a:ln>
          <a:effectLst/>
        </p:spPr>
      </p:pic>
      <p:pic>
        <p:nvPicPr>
          <p:cNvPr id="393225" name="Picture 9"/>
          <p:cNvPicPr>
            <a:picLocks noChangeAspect="1" noChangeArrowheads="1"/>
          </p:cNvPicPr>
          <p:nvPr/>
        </p:nvPicPr>
        <p:blipFill>
          <a:blip r:embed="rId4" cstate="print"/>
          <a:srcRect/>
          <a:stretch>
            <a:fillRect/>
          </a:stretch>
        </p:blipFill>
        <p:spPr bwMode="auto">
          <a:xfrm>
            <a:off x="900113" y="4311650"/>
            <a:ext cx="3009900" cy="209550"/>
          </a:xfrm>
          <a:prstGeom prst="rect">
            <a:avLst/>
          </a:prstGeom>
          <a:noFill/>
          <a:ln w="25400">
            <a:noFill/>
            <a:miter lim="800000"/>
            <a:headEnd type="none" w="sm" len="sm"/>
            <a:tailEnd type="none" w="sm" len="sm"/>
          </a:ln>
          <a:effectLst/>
        </p:spPr>
      </p:pic>
      <p:sp>
        <p:nvSpPr>
          <p:cNvPr id="393226" name="Rectangle 10"/>
          <p:cNvSpPr>
            <a:spLocks noChangeArrowheads="1"/>
          </p:cNvSpPr>
          <p:nvPr/>
        </p:nvSpPr>
        <p:spPr bwMode="auto">
          <a:xfrm>
            <a:off x="2547938" y="4071938"/>
            <a:ext cx="1336675" cy="182562"/>
          </a:xfrm>
          <a:prstGeom prst="rect">
            <a:avLst/>
          </a:prstGeom>
          <a:noFill/>
          <a:ln w="25400">
            <a:solidFill>
              <a:schemeClr val="hlink"/>
            </a:solidFill>
            <a:miter lim="800000"/>
            <a:headEnd/>
            <a:tailEnd/>
          </a:ln>
          <a:effectLst/>
        </p:spPr>
        <p:txBody>
          <a:bodyPr wrap="none" anchor="ctr"/>
          <a:lstStyle/>
          <a:p>
            <a:endParaRPr lang="en-US"/>
          </a:p>
        </p:txBody>
      </p:sp>
      <p:pic>
        <p:nvPicPr>
          <p:cNvPr id="393227" name="Picture 11"/>
          <p:cNvPicPr>
            <a:picLocks noChangeAspect="1" noChangeArrowheads="1"/>
          </p:cNvPicPr>
          <p:nvPr/>
        </p:nvPicPr>
        <p:blipFill>
          <a:blip r:embed="rId5" cstate="print"/>
          <a:srcRect/>
          <a:stretch>
            <a:fillRect/>
          </a:stretch>
        </p:blipFill>
        <p:spPr bwMode="gray">
          <a:xfrm>
            <a:off x="4679950" y="2332038"/>
            <a:ext cx="3038475" cy="2771775"/>
          </a:xfrm>
          <a:prstGeom prst="rect">
            <a:avLst/>
          </a:prstGeom>
          <a:noFill/>
          <a:ln w="25400">
            <a:noFill/>
            <a:miter lim="800000"/>
            <a:headEnd type="none" w="sm" len="sm"/>
            <a:tailEnd type="none" w="sm" len="sm"/>
          </a:ln>
          <a:effectLst/>
        </p:spPr>
      </p:pic>
      <p:pic>
        <p:nvPicPr>
          <p:cNvPr id="393228" name="Picture 12"/>
          <p:cNvPicPr>
            <a:picLocks noChangeAspect="1" noChangeArrowheads="1"/>
          </p:cNvPicPr>
          <p:nvPr/>
        </p:nvPicPr>
        <p:blipFill>
          <a:blip r:embed="rId6" cstate="print"/>
          <a:srcRect/>
          <a:stretch>
            <a:fillRect/>
          </a:stretch>
        </p:blipFill>
        <p:spPr bwMode="auto">
          <a:xfrm>
            <a:off x="4679950" y="5240338"/>
            <a:ext cx="3027363" cy="222250"/>
          </a:xfrm>
          <a:prstGeom prst="rect">
            <a:avLst/>
          </a:prstGeom>
          <a:noFill/>
          <a:ln w="25400">
            <a:noFill/>
            <a:miter lim="800000"/>
            <a:headEnd type="none" w="sm" len="sm"/>
            <a:tailEnd type="none" w="sm" len="sm"/>
          </a:ln>
          <a:effectLst/>
        </p:spPr>
      </p:pic>
      <p:sp>
        <p:nvSpPr>
          <p:cNvPr id="393229" name="Text Box 13"/>
          <p:cNvSpPr txBox="1">
            <a:spLocks noChangeArrowheads="1"/>
          </p:cNvSpPr>
          <p:nvPr/>
        </p:nvSpPr>
        <p:spPr bwMode="auto">
          <a:xfrm>
            <a:off x="4695825" y="490378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93223" name="Freeform 7"/>
          <p:cNvSpPr>
            <a:spLocks/>
          </p:cNvSpPr>
          <p:nvPr/>
        </p:nvSpPr>
        <p:spPr bwMode="auto">
          <a:xfrm>
            <a:off x="3733800" y="4333875"/>
            <a:ext cx="971550" cy="1535113"/>
          </a:xfrm>
          <a:custGeom>
            <a:avLst/>
            <a:gdLst/>
            <a:ahLst/>
            <a:cxnLst>
              <a:cxn ang="0">
                <a:pos x="383" y="528"/>
              </a:cxn>
              <a:cxn ang="0">
                <a:pos x="0" y="528"/>
              </a:cxn>
              <a:cxn ang="0">
                <a:pos x="0" y="480"/>
              </a:cxn>
              <a:cxn ang="0">
                <a:pos x="0" y="408"/>
              </a:cxn>
              <a:cxn ang="0">
                <a:pos x="0" y="0"/>
              </a:cxn>
            </a:cxnLst>
            <a:rect l="0" t="0" r="r" b="b"/>
            <a:pathLst>
              <a:path w="384" h="529">
                <a:moveTo>
                  <a:pt x="383" y="528"/>
                </a:moveTo>
                <a:lnTo>
                  <a:pt x="0" y="528"/>
                </a:lnTo>
                <a:lnTo>
                  <a:pt x="0" y="480"/>
                </a:lnTo>
                <a:lnTo>
                  <a:pt x="0" y="408"/>
                </a:lnTo>
                <a:lnTo>
                  <a:pt x="0" y="0"/>
                </a:lnTo>
              </a:path>
            </a:pathLst>
          </a:custGeom>
          <a:noFill/>
          <a:ln w="28575" cap="rnd" cmpd="sng">
            <a:solidFill>
              <a:schemeClr val="tx1"/>
            </a:solidFill>
            <a:prstDash val="solid"/>
            <a:round/>
            <a:headEnd type="none" w="sm" len="sm"/>
            <a:tailEnd type="triangle" w="sm" len="sm"/>
          </a:ln>
          <a:effectLst/>
        </p:spPr>
        <p:txBody>
          <a:bodyPr/>
          <a:lstStyle/>
          <a:p>
            <a:endParaRPr lang="en-US"/>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2" name="Rectangle 6"/>
          <p:cNvSpPr>
            <a:spLocks noGrp="1" noChangeArrowheads="1"/>
          </p:cNvSpPr>
          <p:nvPr>
            <p:ph type="title"/>
          </p:nvPr>
        </p:nvSpPr>
        <p:spPr/>
        <p:txBody>
          <a:bodyPr/>
          <a:lstStyle/>
          <a:p>
            <a:r>
              <a:rPr lang="en-US">
                <a:latin typeface="Courier New" pitchFamily="49" charset="0"/>
              </a:rPr>
              <a:t>INNER</a:t>
            </a:r>
            <a:r>
              <a:rPr lang="en-US"/>
              <a:t> Versus </a:t>
            </a:r>
            <a:r>
              <a:rPr lang="en-US">
                <a:latin typeface="Courier New" pitchFamily="49" charset="0"/>
              </a:rPr>
              <a:t>OUTER</a:t>
            </a:r>
            <a:r>
              <a:rPr lang="en-US"/>
              <a:t> Joins</a:t>
            </a:r>
          </a:p>
        </p:txBody>
      </p:sp>
      <p:sp>
        <p:nvSpPr>
          <p:cNvPr id="423943" name="Rectangle 7"/>
          <p:cNvSpPr>
            <a:spLocks noGrp="1" noChangeArrowheads="1"/>
          </p:cNvSpPr>
          <p:nvPr>
            <p:ph type="body" idx="1"/>
          </p:nvPr>
        </p:nvSpPr>
        <p:spPr>
          <a:xfrm>
            <a:off x="863600" y="1816100"/>
            <a:ext cx="7366000" cy="3173413"/>
          </a:xfrm>
        </p:spPr>
        <p:txBody>
          <a:bodyPr/>
          <a:lstStyle/>
          <a:p>
            <a:pPr lvl="1"/>
            <a:r>
              <a:rPr lang="en-US"/>
              <a:t>In SQL:1999, the join of two tables returning only matched rows is called an inner join.</a:t>
            </a:r>
          </a:p>
          <a:p>
            <a:pPr lvl="1"/>
            <a:r>
              <a:rPr lang="en-US"/>
              <a:t>A join between two tables that returns the results of the inner join as well as the unmatched rows from the left (or right) tables is called a left (or right) outer join.</a:t>
            </a:r>
          </a:p>
          <a:p>
            <a:pPr lvl="1"/>
            <a:r>
              <a:rPr lang="en-US"/>
              <a:t>A join between two tables that returns the results of an inner join as well as the results of a left and right join is a full outer join.</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98" name="Rectangle 14"/>
          <p:cNvSpPr>
            <a:spLocks noChangeArrowheads="1"/>
          </p:cNvSpPr>
          <p:nvPr/>
        </p:nvSpPr>
        <p:spPr bwMode="blackGray">
          <a:xfrm>
            <a:off x="866775" y="1841500"/>
            <a:ext cx="7286625" cy="884238"/>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sz="1600">
                <a:solidFill>
                  <a:srgbClr val="000000"/>
                </a:solidFill>
                <a:latin typeface="Courier New" pitchFamily="49" charset="0"/>
              </a:rPr>
              <a:t>SELECT e.last_name, e.department_id, d.department_name</a:t>
            </a:r>
          </a:p>
          <a:p>
            <a:pPr algn="l" eaLnBrk="0" hangingPunct="0">
              <a:spcBef>
                <a:spcPct val="0"/>
              </a:spcBef>
              <a:buClrTx/>
              <a:buFontTx/>
              <a:buNone/>
              <a:tabLst>
                <a:tab pos="1200150" algn="l"/>
              </a:tabLst>
            </a:pPr>
            <a:r>
              <a:rPr lang="en-US" sz="1600">
                <a:solidFill>
                  <a:srgbClr val="000000"/>
                </a:solidFill>
                <a:latin typeface="Courier New" pitchFamily="49" charset="0"/>
              </a:rPr>
              <a:t>FROM   employees e LEFT OUTER JOIN departments d</a:t>
            </a:r>
          </a:p>
          <a:p>
            <a:pPr algn="l" eaLnBrk="0" hangingPunct="0">
              <a:spcBef>
                <a:spcPct val="0"/>
              </a:spcBef>
              <a:buClrTx/>
              <a:buFontTx/>
              <a:buNone/>
              <a:tabLst>
                <a:tab pos="1200150" algn="l"/>
              </a:tabLst>
            </a:pPr>
            <a:r>
              <a:rPr lang="en-US" sz="1600">
                <a:solidFill>
                  <a:srgbClr val="000000"/>
                </a:solidFill>
                <a:latin typeface="Courier New" pitchFamily="49" charset="0"/>
              </a:rPr>
              <a:t>ON   (e.department_id = d.department_id) ;</a:t>
            </a:r>
          </a:p>
        </p:txBody>
      </p:sp>
      <p:pic>
        <p:nvPicPr>
          <p:cNvPr id="425988" name="Picture 4"/>
          <p:cNvPicPr>
            <a:picLocks noChangeAspect="1" noChangeArrowheads="1"/>
          </p:cNvPicPr>
          <p:nvPr/>
        </p:nvPicPr>
        <p:blipFill>
          <a:blip r:embed="rId3" cstate="print"/>
          <a:srcRect/>
          <a:stretch>
            <a:fillRect/>
          </a:stretch>
        </p:blipFill>
        <p:spPr bwMode="gray">
          <a:xfrm>
            <a:off x="939800" y="3963988"/>
            <a:ext cx="7191375" cy="1323975"/>
          </a:xfrm>
          <a:prstGeom prst="rect">
            <a:avLst/>
          </a:prstGeom>
          <a:noFill/>
          <a:ln w="25400">
            <a:noFill/>
            <a:miter lim="800000"/>
            <a:headEnd type="none" w="sm" len="sm"/>
            <a:tailEnd type="none" w="sm" len="sm"/>
          </a:ln>
          <a:effectLst/>
        </p:spPr>
      </p:pic>
      <p:sp>
        <p:nvSpPr>
          <p:cNvPr id="425997" name="Rectangle 13"/>
          <p:cNvSpPr>
            <a:spLocks noGrp="1" noChangeArrowheads="1"/>
          </p:cNvSpPr>
          <p:nvPr>
            <p:ph type="title"/>
          </p:nvPr>
        </p:nvSpPr>
        <p:spPr/>
        <p:txBody>
          <a:bodyPr/>
          <a:lstStyle/>
          <a:p>
            <a:r>
              <a:rPr lang="en-US">
                <a:latin typeface="Courier New" pitchFamily="49" charset="0"/>
              </a:rPr>
              <a:t>LEFT OUTER JOIN</a:t>
            </a:r>
          </a:p>
        </p:txBody>
      </p:sp>
      <p:sp>
        <p:nvSpPr>
          <p:cNvPr id="425990" name="Rectangle 6"/>
          <p:cNvSpPr>
            <a:spLocks noChangeArrowheads="1"/>
          </p:cNvSpPr>
          <p:nvPr/>
        </p:nvSpPr>
        <p:spPr bwMode="auto">
          <a:xfrm>
            <a:off x="962025" y="5070475"/>
            <a:ext cx="7127875" cy="193675"/>
          </a:xfrm>
          <a:prstGeom prst="rect">
            <a:avLst/>
          </a:prstGeom>
          <a:noFill/>
          <a:ln w="28575">
            <a:solidFill>
              <a:schemeClr val="hlink"/>
            </a:solidFill>
            <a:miter lim="800000"/>
            <a:headEnd/>
            <a:tailEnd/>
          </a:ln>
          <a:effectLst/>
        </p:spPr>
        <p:txBody>
          <a:bodyPr wrap="none" anchor="ctr"/>
          <a:lstStyle/>
          <a:p>
            <a:endParaRPr lang="en-US"/>
          </a:p>
        </p:txBody>
      </p:sp>
      <p:pic>
        <p:nvPicPr>
          <p:cNvPr id="425991" name="Picture 7"/>
          <p:cNvPicPr>
            <a:picLocks noChangeAspect="1" noChangeArrowheads="1"/>
          </p:cNvPicPr>
          <p:nvPr/>
        </p:nvPicPr>
        <p:blipFill>
          <a:blip r:embed="rId4" cstate="print"/>
          <a:srcRect/>
          <a:stretch>
            <a:fillRect/>
          </a:stretch>
        </p:blipFill>
        <p:spPr bwMode="auto">
          <a:xfrm>
            <a:off x="939800" y="2871788"/>
            <a:ext cx="7181850" cy="895350"/>
          </a:xfrm>
          <a:prstGeom prst="rect">
            <a:avLst/>
          </a:prstGeom>
          <a:noFill/>
          <a:ln w="25400">
            <a:noFill/>
            <a:miter lim="800000"/>
            <a:headEnd type="none" w="sm" len="sm"/>
            <a:tailEnd type="none" w="sm" len="sm"/>
          </a:ln>
          <a:effectLst/>
        </p:spPr>
      </p:pic>
      <p:pic>
        <p:nvPicPr>
          <p:cNvPr id="425992" name="Picture 8"/>
          <p:cNvPicPr>
            <a:picLocks noChangeAspect="1" noChangeArrowheads="1"/>
          </p:cNvPicPr>
          <p:nvPr/>
        </p:nvPicPr>
        <p:blipFill>
          <a:blip r:embed="rId5" cstate="print"/>
          <a:srcRect/>
          <a:stretch>
            <a:fillRect/>
          </a:stretch>
        </p:blipFill>
        <p:spPr bwMode="auto">
          <a:xfrm>
            <a:off x="939800" y="5289550"/>
            <a:ext cx="7180263" cy="177800"/>
          </a:xfrm>
          <a:prstGeom prst="rect">
            <a:avLst/>
          </a:prstGeom>
          <a:noFill/>
          <a:ln w="25400">
            <a:noFill/>
            <a:miter lim="800000"/>
            <a:headEnd type="none" w="sm" len="sm"/>
            <a:tailEnd type="none" w="sm" len="sm"/>
          </a:ln>
          <a:effectLst/>
        </p:spPr>
      </p:pic>
      <p:sp>
        <p:nvSpPr>
          <p:cNvPr id="425994" name="Text Box 10"/>
          <p:cNvSpPr txBox="1">
            <a:spLocks noChangeArrowheads="1"/>
          </p:cNvSpPr>
          <p:nvPr/>
        </p:nvSpPr>
        <p:spPr bwMode="auto">
          <a:xfrm>
            <a:off x="939800" y="359568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25999" name="Rectangle 15"/>
          <p:cNvSpPr>
            <a:spLocks noChangeArrowheads="1"/>
          </p:cNvSpPr>
          <p:nvPr/>
        </p:nvSpPr>
        <p:spPr bwMode="auto">
          <a:xfrm>
            <a:off x="3197225" y="2155825"/>
            <a:ext cx="3724275" cy="217488"/>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8049" name="Picture 17" descr="D:\Temp\08b.gif"/>
          <p:cNvPicPr>
            <a:picLocks noChangeAspect="1" noChangeArrowheads="1"/>
          </p:cNvPicPr>
          <p:nvPr/>
        </p:nvPicPr>
        <p:blipFill>
          <a:blip r:embed="rId3" cstate="print"/>
          <a:srcRect/>
          <a:stretch>
            <a:fillRect/>
          </a:stretch>
        </p:blipFill>
        <p:spPr bwMode="auto">
          <a:xfrm>
            <a:off x="882650" y="4256088"/>
            <a:ext cx="7223125" cy="1439862"/>
          </a:xfrm>
          <a:prstGeom prst="rect">
            <a:avLst/>
          </a:prstGeom>
          <a:noFill/>
        </p:spPr>
      </p:pic>
      <p:sp>
        <p:nvSpPr>
          <p:cNvPr id="428046" name="Rectangle 14"/>
          <p:cNvSpPr>
            <a:spLocks noChangeArrowheads="1"/>
          </p:cNvSpPr>
          <p:nvPr/>
        </p:nvSpPr>
        <p:spPr bwMode="blackGray">
          <a:xfrm>
            <a:off x="866775" y="1857375"/>
            <a:ext cx="7277100" cy="8540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sz="1600">
                <a:solidFill>
                  <a:srgbClr val="000000"/>
                </a:solidFill>
                <a:latin typeface="Courier New" pitchFamily="49" charset="0"/>
              </a:rPr>
              <a:t>SELECT e.last_name, e.department_id, d.department_name</a:t>
            </a:r>
          </a:p>
          <a:p>
            <a:pPr algn="l" eaLnBrk="0" hangingPunct="0">
              <a:spcBef>
                <a:spcPct val="0"/>
              </a:spcBef>
              <a:buClrTx/>
              <a:buFontTx/>
              <a:buNone/>
              <a:tabLst>
                <a:tab pos="1200150" algn="l"/>
              </a:tabLst>
            </a:pPr>
            <a:r>
              <a:rPr lang="en-US" sz="1600">
                <a:solidFill>
                  <a:srgbClr val="000000"/>
                </a:solidFill>
                <a:latin typeface="Courier New" pitchFamily="49" charset="0"/>
              </a:rPr>
              <a:t>FROM   employees e RIGHT OUTER JOIN departments d</a:t>
            </a:r>
          </a:p>
          <a:p>
            <a:pPr algn="l" eaLnBrk="0" hangingPunct="0">
              <a:spcBef>
                <a:spcPct val="0"/>
              </a:spcBef>
              <a:buClrTx/>
              <a:buFontTx/>
              <a:buNone/>
              <a:tabLst>
                <a:tab pos="1200150" algn="l"/>
              </a:tabLst>
            </a:pPr>
            <a:r>
              <a:rPr lang="en-US" sz="1600">
                <a:solidFill>
                  <a:srgbClr val="000000"/>
                </a:solidFill>
                <a:latin typeface="Courier New" pitchFamily="49" charset="0"/>
              </a:rPr>
              <a:t>ON    (e.department_id = d.department_id) ;</a:t>
            </a:r>
          </a:p>
        </p:txBody>
      </p:sp>
      <p:sp>
        <p:nvSpPr>
          <p:cNvPr id="428045" name="Rectangle 13"/>
          <p:cNvSpPr>
            <a:spLocks noGrp="1" noChangeArrowheads="1"/>
          </p:cNvSpPr>
          <p:nvPr>
            <p:ph type="title"/>
          </p:nvPr>
        </p:nvSpPr>
        <p:spPr/>
        <p:txBody>
          <a:bodyPr/>
          <a:lstStyle/>
          <a:p>
            <a:r>
              <a:rPr lang="en-US">
                <a:latin typeface="Courier New" pitchFamily="49" charset="0"/>
              </a:rPr>
              <a:t>RIGHT OUTER JOIN</a:t>
            </a:r>
          </a:p>
        </p:txBody>
      </p:sp>
      <p:sp>
        <p:nvSpPr>
          <p:cNvPr id="428041" name="Text Box 9"/>
          <p:cNvSpPr txBox="1">
            <a:spLocks noChangeArrowheads="1"/>
          </p:cNvSpPr>
          <p:nvPr/>
        </p:nvSpPr>
        <p:spPr bwMode="auto">
          <a:xfrm>
            <a:off x="903288" y="3879850"/>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28042" name="Rectangle 10"/>
          <p:cNvSpPr>
            <a:spLocks noChangeArrowheads="1"/>
          </p:cNvSpPr>
          <p:nvPr/>
        </p:nvSpPr>
        <p:spPr bwMode="auto">
          <a:xfrm>
            <a:off x="3311525" y="2174875"/>
            <a:ext cx="4038600" cy="217488"/>
          </a:xfrm>
          <a:prstGeom prst="rect">
            <a:avLst/>
          </a:prstGeom>
          <a:noFill/>
          <a:ln w="28575">
            <a:solidFill>
              <a:schemeClr val="hlink"/>
            </a:solidFill>
            <a:miter lim="800000"/>
            <a:headEnd/>
            <a:tailEnd/>
          </a:ln>
          <a:effectLst/>
        </p:spPr>
        <p:txBody>
          <a:bodyPr wrap="none" anchor="ctr"/>
          <a:lstStyle/>
          <a:p>
            <a:endParaRPr lang="en-US"/>
          </a:p>
        </p:txBody>
      </p:sp>
      <p:pic>
        <p:nvPicPr>
          <p:cNvPr id="428047" name="Picture 15" descr="D:\Temp\08a.gif"/>
          <p:cNvPicPr>
            <a:picLocks noChangeAspect="1" noChangeArrowheads="1"/>
          </p:cNvPicPr>
          <p:nvPr/>
        </p:nvPicPr>
        <p:blipFill>
          <a:blip r:embed="rId4" cstate="print"/>
          <a:srcRect/>
          <a:stretch>
            <a:fillRect/>
          </a:stretch>
        </p:blipFill>
        <p:spPr bwMode="auto">
          <a:xfrm>
            <a:off x="876300" y="2825750"/>
            <a:ext cx="7235825" cy="1279525"/>
          </a:xfrm>
          <a:prstGeom prst="rect">
            <a:avLst/>
          </a:prstGeom>
          <a:noFill/>
        </p:spPr>
      </p:pic>
      <p:sp>
        <p:nvSpPr>
          <p:cNvPr id="428050" name="Rectangle 18"/>
          <p:cNvSpPr>
            <a:spLocks noChangeArrowheads="1"/>
          </p:cNvSpPr>
          <p:nvPr/>
        </p:nvSpPr>
        <p:spPr bwMode="auto">
          <a:xfrm>
            <a:off x="923925" y="5032375"/>
            <a:ext cx="7127875" cy="193675"/>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8" name="Picture 18" descr="D:\Temp\08b.gif"/>
          <p:cNvPicPr>
            <a:picLocks noChangeAspect="1" noChangeArrowheads="1"/>
          </p:cNvPicPr>
          <p:nvPr/>
        </p:nvPicPr>
        <p:blipFill>
          <a:blip r:embed="rId3" cstate="print"/>
          <a:srcRect/>
          <a:stretch>
            <a:fillRect/>
          </a:stretch>
        </p:blipFill>
        <p:spPr bwMode="auto">
          <a:xfrm>
            <a:off x="868363" y="4048125"/>
            <a:ext cx="7235825" cy="1749425"/>
          </a:xfrm>
          <a:prstGeom prst="rect">
            <a:avLst/>
          </a:prstGeom>
          <a:noFill/>
        </p:spPr>
      </p:pic>
      <p:sp>
        <p:nvSpPr>
          <p:cNvPr id="430095" name="Rectangle 15"/>
          <p:cNvSpPr>
            <a:spLocks noChangeArrowheads="1"/>
          </p:cNvSpPr>
          <p:nvPr/>
        </p:nvSpPr>
        <p:spPr bwMode="blackGray">
          <a:xfrm>
            <a:off x="866775" y="1844675"/>
            <a:ext cx="7277100" cy="877888"/>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sz="1600">
                <a:solidFill>
                  <a:srgbClr val="000000"/>
                </a:solidFill>
                <a:latin typeface="Courier New" pitchFamily="49" charset="0"/>
              </a:rPr>
              <a:t>SELECT e.last_name, d.department_id, d.department_name</a:t>
            </a:r>
          </a:p>
          <a:p>
            <a:pPr algn="l" eaLnBrk="0" hangingPunct="0">
              <a:spcBef>
                <a:spcPct val="0"/>
              </a:spcBef>
              <a:buClrTx/>
              <a:buFontTx/>
              <a:buNone/>
              <a:tabLst>
                <a:tab pos="1200150" algn="l"/>
              </a:tabLst>
            </a:pPr>
            <a:r>
              <a:rPr lang="en-US" sz="1600">
                <a:solidFill>
                  <a:srgbClr val="000000"/>
                </a:solidFill>
                <a:latin typeface="Courier New" pitchFamily="49" charset="0"/>
              </a:rPr>
              <a:t>FROM   employees e FULL OUTER JOIN departments d</a:t>
            </a:r>
          </a:p>
          <a:p>
            <a:pPr algn="l" eaLnBrk="0" hangingPunct="0">
              <a:spcBef>
                <a:spcPct val="0"/>
              </a:spcBef>
              <a:buClrTx/>
              <a:buFontTx/>
              <a:buNone/>
              <a:tabLst>
                <a:tab pos="1200150" algn="l"/>
              </a:tabLst>
            </a:pPr>
            <a:r>
              <a:rPr lang="en-US" sz="1600">
                <a:solidFill>
                  <a:srgbClr val="000000"/>
                </a:solidFill>
                <a:latin typeface="Courier New" pitchFamily="49" charset="0"/>
              </a:rPr>
              <a:t>ON   (e.department_id = d.department_id) ;</a:t>
            </a:r>
          </a:p>
        </p:txBody>
      </p:sp>
      <p:sp>
        <p:nvSpPr>
          <p:cNvPr id="430094" name="Rectangle 14"/>
          <p:cNvSpPr>
            <a:spLocks noGrp="1" noChangeArrowheads="1"/>
          </p:cNvSpPr>
          <p:nvPr>
            <p:ph type="title"/>
          </p:nvPr>
        </p:nvSpPr>
        <p:spPr/>
        <p:txBody>
          <a:bodyPr/>
          <a:lstStyle/>
          <a:p>
            <a:r>
              <a:rPr lang="en-US">
                <a:latin typeface="Courier New" pitchFamily="49" charset="0"/>
              </a:rPr>
              <a:t>FULL OUTER JOIN</a:t>
            </a:r>
          </a:p>
        </p:txBody>
      </p:sp>
      <p:sp>
        <p:nvSpPr>
          <p:cNvPr id="430086" name="Rectangle 6"/>
          <p:cNvSpPr>
            <a:spLocks noChangeArrowheads="1"/>
          </p:cNvSpPr>
          <p:nvPr/>
        </p:nvSpPr>
        <p:spPr bwMode="auto">
          <a:xfrm>
            <a:off x="942975" y="5072063"/>
            <a:ext cx="7081838" cy="222250"/>
          </a:xfrm>
          <a:prstGeom prst="rect">
            <a:avLst/>
          </a:prstGeom>
          <a:noFill/>
          <a:ln w="28575">
            <a:solidFill>
              <a:schemeClr val="hlink"/>
            </a:solidFill>
            <a:miter lim="800000"/>
            <a:headEnd/>
            <a:tailEnd/>
          </a:ln>
          <a:effectLst/>
        </p:spPr>
        <p:txBody>
          <a:bodyPr wrap="none" anchor="ctr"/>
          <a:lstStyle/>
          <a:p>
            <a:endParaRPr lang="en-US"/>
          </a:p>
        </p:txBody>
      </p:sp>
      <p:sp>
        <p:nvSpPr>
          <p:cNvPr id="430087" name="Rectangle 7"/>
          <p:cNvSpPr>
            <a:spLocks noChangeArrowheads="1"/>
          </p:cNvSpPr>
          <p:nvPr/>
        </p:nvSpPr>
        <p:spPr bwMode="auto">
          <a:xfrm>
            <a:off x="942975" y="4840288"/>
            <a:ext cx="7081838" cy="193675"/>
          </a:xfrm>
          <a:prstGeom prst="rect">
            <a:avLst/>
          </a:prstGeom>
          <a:noFill/>
          <a:ln w="28575">
            <a:solidFill>
              <a:schemeClr val="hlink"/>
            </a:solidFill>
            <a:miter lim="800000"/>
            <a:headEnd/>
            <a:tailEnd/>
          </a:ln>
          <a:effectLst/>
        </p:spPr>
        <p:txBody>
          <a:bodyPr wrap="none" anchor="ctr"/>
          <a:lstStyle/>
          <a:p>
            <a:endParaRPr lang="en-US"/>
          </a:p>
        </p:txBody>
      </p:sp>
      <p:sp>
        <p:nvSpPr>
          <p:cNvPr id="430090" name="Text Box 10"/>
          <p:cNvSpPr txBox="1">
            <a:spLocks noChangeArrowheads="1"/>
          </p:cNvSpPr>
          <p:nvPr/>
        </p:nvSpPr>
        <p:spPr bwMode="auto">
          <a:xfrm>
            <a:off x="901700" y="3663950"/>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30091" name="Rectangle 11"/>
          <p:cNvSpPr>
            <a:spLocks noChangeArrowheads="1"/>
          </p:cNvSpPr>
          <p:nvPr/>
        </p:nvSpPr>
        <p:spPr bwMode="auto">
          <a:xfrm>
            <a:off x="3227388" y="2141538"/>
            <a:ext cx="3735387" cy="250825"/>
          </a:xfrm>
          <a:prstGeom prst="rect">
            <a:avLst/>
          </a:prstGeom>
          <a:noFill/>
          <a:ln w="28575">
            <a:solidFill>
              <a:schemeClr val="hlink"/>
            </a:solidFill>
            <a:miter lim="800000"/>
            <a:headEnd/>
            <a:tailEnd/>
          </a:ln>
          <a:effectLst/>
        </p:spPr>
        <p:txBody>
          <a:bodyPr wrap="none" anchor="ctr"/>
          <a:lstStyle/>
          <a:p>
            <a:endParaRPr lang="en-US"/>
          </a:p>
        </p:txBody>
      </p:sp>
      <p:pic>
        <p:nvPicPr>
          <p:cNvPr id="430097" name="Picture 17" descr="D:\Temp\08b.gif"/>
          <p:cNvPicPr>
            <a:picLocks noChangeAspect="1" noChangeArrowheads="1"/>
          </p:cNvPicPr>
          <p:nvPr/>
        </p:nvPicPr>
        <p:blipFill>
          <a:blip r:embed="rId4" cstate="print"/>
          <a:srcRect/>
          <a:stretch>
            <a:fillRect/>
          </a:stretch>
        </p:blipFill>
        <p:spPr bwMode="auto">
          <a:xfrm>
            <a:off x="887413" y="2841625"/>
            <a:ext cx="7235825" cy="1039813"/>
          </a:xfrm>
          <a:prstGeom prst="rect">
            <a:avLst/>
          </a:prstGeom>
          <a:noFill/>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4" name="Rectangle 4"/>
          <p:cNvSpPr>
            <a:spLocks noGrp="1" noChangeArrowheads="1"/>
          </p:cNvSpPr>
          <p:nvPr>
            <p:ph type="title"/>
          </p:nvPr>
        </p:nvSpPr>
        <p:spPr/>
        <p:txBody>
          <a:bodyPr/>
          <a:lstStyle/>
          <a:p>
            <a:r>
              <a:rPr lang="en-US"/>
              <a:t>Cartesian Products</a:t>
            </a:r>
          </a:p>
        </p:txBody>
      </p:sp>
      <p:sp>
        <p:nvSpPr>
          <p:cNvPr id="368645" name="Rectangle 5"/>
          <p:cNvSpPr>
            <a:spLocks noGrp="1" noChangeArrowheads="1"/>
          </p:cNvSpPr>
          <p:nvPr>
            <p:ph type="body" idx="1"/>
          </p:nvPr>
        </p:nvSpPr>
        <p:spPr>
          <a:xfrm>
            <a:off x="863600" y="1816100"/>
            <a:ext cx="7366000" cy="2497138"/>
          </a:xfrm>
        </p:spPr>
        <p:txBody>
          <a:bodyPr/>
          <a:lstStyle/>
          <a:p>
            <a:pPr lvl="1"/>
            <a:r>
              <a:rPr lang="en-US"/>
              <a:t>A Cartesian product is formed when:</a:t>
            </a:r>
          </a:p>
          <a:p>
            <a:pPr lvl="2"/>
            <a:r>
              <a:rPr lang="en-US"/>
              <a:t>A join condition is omitted</a:t>
            </a:r>
          </a:p>
          <a:p>
            <a:pPr lvl="2"/>
            <a:r>
              <a:rPr lang="en-US"/>
              <a:t>A join condition is invalid</a:t>
            </a:r>
          </a:p>
          <a:p>
            <a:pPr lvl="2"/>
            <a:r>
              <a:rPr lang="en-US"/>
              <a:t>All rows in the first table are joined to all rows in the second table</a:t>
            </a:r>
          </a:p>
          <a:p>
            <a:pPr lvl="1"/>
            <a:r>
              <a:rPr lang="en-US"/>
              <a:t>To avoid a Cartesian product, always include a valid join condition.</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699" name="Picture 11"/>
          <p:cNvPicPr>
            <a:picLocks noChangeAspect="1" noChangeArrowheads="1"/>
          </p:cNvPicPr>
          <p:nvPr/>
        </p:nvPicPr>
        <p:blipFill>
          <a:blip r:embed="rId3" cstate="print"/>
          <a:srcRect/>
          <a:stretch>
            <a:fillRect/>
          </a:stretch>
        </p:blipFill>
        <p:spPr bwMode="gray">
          <a:xfrm>
            <a:off x="4776788" y="2189163"/>
            <a:ext cx="3381375" cy="2257425"/>
          </a:xfrm>
          <a:prstGeom prst="rect">
            <a:avLst/>
          </a:prstGeom>
          <a:noFill/>
          <a:ln w="25400">
            <a:noFill/>
            <a:miter lim="800000"/>
            <a:headEnd type="none" w="sm" len="sm"/>
            <a:tailEnd type="none" w="sm" len="sm"/>
          </a:ln>
          <a:effectLst/>
        </p:spPr>
      </p:pic>
      <p:sp>
        <p:nvSpPr>
          <p:cNvPr id="370708" name="Rectangle 20"/>
          <p:cNvSpPr>
            <a:spLocks noGrp="1" noChangeArrowheads="1"/>
          </p:cNvSpPr>
          <p:nvPr>
            <p:ph type="title"/>
          </p:nvPr>
        </p:nvSpPr>
        <p:spPr/>
        <p:txBody>
          <a:bodyPr/>
          <a:lstStyle/>
          <a:p>
            <a:r>
              <a:rPr lang="en-US"/>
              <a:t>Generating a Cartesian Product</a:t>
            </a:r>
          </a:p>
        </p:txBody>
      </p:sp>
      <p:sp>
        <p:nvSpPr>
          <p:cNvPr id="370692" name="Line 4"/>
          <p:cNvSpPr>
            <a:spLocks noChangeShapeType="1"/>
          </p:cNvSpPr>
          <p:nvPr/>
        </p:nvSpPr>
        <p:spPr bwMode="auto">
          <a:xfrm flipV="1">
            <a:off x="4402138" y="3929063"/>
            <a:ext cx="0" cy="473075"/>
          </a:xfrm>
          <a:prstGeom prst="line">
            <a:avLst/>
          </a:prstGeom>
          <a:noFill/>
          <a:ln w="28575">
            <a:solidFill>
              <a:schemeClr val="tx1"/>
            </a:solidFill>
            <a:round/>
            <a:headEnd type="triangle" w="sm" len="sm"/>
            <a:tailEnd type="none" w="sm" len="sm"/>
          </a:ln>
          <a:effectLst/>
        </p:spPr>
        <p:txBody>
          <a:bodyPr/>
          <a:lstStyle/>
          <a:p>
            <a:endParaRPr lang="en-US"/>
          </a:p>
        </p:txBody>
      </p:sp>
      <p:sp>
        <p:nvSpPr>
          <p:cNvPr id="370693" name="Line 5"/>
          <p:cNvSpPr>
            <a:spLocks noChangeShapeType="1"/>
          </p:cNvSpPr>
          <p:nvPr/>
        </p:nvSpPr>
        <p:spPr bwMode="auto">
          <a:xfrm flipV="1">
            <a:off x="4664075" y="3929063"/>
            <a:ext cx="0" cy="473075"/>
          </a:xfrm>
          <a:prstGeom prst="line">
            <a:avLst/>
          </a:prstGeom>
          <a:noFill/>
          <a:ln w="28575">
            <a:solidFill>
              <a:schemeClr val="tx1"/>
            </a:solidFill>
            <a:round/>
            <a:headEnd type="triangle" w="sm" len="sm"/>
            <a:tailEnd type="none" w="sm" len="sm"/>
          </a:ln>
          <a:effectLst/>
        </p:spPr>
        <p:txBody>
          <a:bodyPr/>
          <a:lstStyle/>
          <a:p>
            <a:endParaRPr lang="en-US"/>
          </a:p>
        </p:txBody>
      </p:sp>
      <p:sp>
        <p:nvSpPr>
          <p:cNvPr id="370695" name="Rectangle 7"/>
          <p:cNvSpPr>
            <a:spLocks noChangeArrowheads="1"/>
          </p:cNvSpPr>
          <p:nvPr/>
        </p:nvSpPr>
        <p:spPr bwMode="auto">
          <a:xfrm>
            <a:off x="849313" y="4962525"/>
            <a:ext cx="2230437" cy="695325"/>
          </a:xfrm>
          <a:prstGeom prst="rect">
            <a:avLst/>
          </a:prstGeom>
          <a:noFill/>
          <a:ln w="9525">
            <a:noFill/>
            <a:miter lim="800000"/>
            <a:headEnd/>
            <a:tailEnd/>
          </a:ln>
          <a:effectLst/>
        </p:spPr>
        <p:txBody>
          <a:bodyPr lIns="92075" tIns="46038" rIns="92075" bIns="46038">
            <a:spAutoFit/>
          </a:bodyPr>
          <a:lstStyle/>
          <a:p>
            <a:pPr algn="r" eaLnBrk="0" hangingPunct="0">
              <a:lnSpc>
                <a:spcPct val="110000"/>
              </a:lnSpc>
              <a:spcBef>
                <a:spcPct val="0"/>
              </a:spcBef>
              <a:buClrTx/>
              <a:buFontTx/>
              <a:buNone/>
            </a:pPr>
            <a:r>
              <a:rPr lang="en-US"/>
              <a:t>Cartesian product: </a:t>
            </a:r>
            <a:br>
              <a:rPr lang="en-US"/>
            </a:br>
            <a:r>
              <a:rPr lang="en-US"/>
              <a:t>20 x 8 = 160 rows</a:t>
            </a:r>
          </a:p>
        </p:txBody>
      </p:sp>
      <p:sp>
        <p:nvSpPr>
          <p:cNvPr id="370697" name="Rectangle 9"/>
          <p:cNvSpPr>
            <a:spLocks noChangeArrowheads="1"/>
          </p:cNvSpPr>
          <p:nvPr/>
        </p:nvSpPr>
        <p:spPr bwMode="auto">
          <a:xfrm>
            <a:off x="781050" y="1831975"/>
            <a:ext cx="26987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r>
              <a:rPr lang="en-US" sz="2000"/>
              <a:t>  </a:t>
            </a:r>
            <a:r>
              <a:rPr lang="en-US"/>
              <a:t>(20 rows)</a:t>
            </a:r>
          </a:p>
        </p:txBody>
      </p:sp>
      <p:sp>
        <p:nvSpPr>
          <p:cNvPr id="370698" name="Rectangle 10"/>
          <p:cNvSpPr>
            <a:spLocks noChangeArrowheads="1"/>
          </p:cNvSpPr>
          <p:nvPr/>
        </p:nvSpPr>
        <p:spPr bwMode="auto">
          <a:xfrm>
            <a:off x="4981575" y="1831975"/>
            <a:ext cx="28765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DEPARTMENTS</a:t>
            </a:r>
            <a:r>
              <a:rPr lang="en-US" sz="2000"/>
              <a:t>  </a:t>
            </a:r>
            <a:r>
              <a:rPr lang="en-US"/>
              <a:t>(8 rows)</a:t>
            </a:r>
          </a:p>
        </p:txBody>
      </p:sp>
      <p:pic>
        <p:nvPicPr>
          <p:cNvPr id="370700" name="Picture 12"/>
          <p:cNvPicPr>
            <a:picLocks noChangeAspect="1" noChangeArrowheads="1"/>
          </p:cNvPicPr>
          <p:nvPr/>
        </p:nvPicPr>
        <p:blipFill>
          <a:blip r:embed="rId4" cstate="print"/>
          <a:srcRect/>
          <a:stretch>
            <a:fillRect/>
          </a:stretch>
        </p:blipFill>
        <p:spPr bwMode="gray">
          <a:xfrm>
            <a:off x="841375" y="2206625"/>
            <a:ext cx="3076575" cy="704850"/>
          </a:xfrm>
          <a:prstGeom prst="rect">
            <a:avLst/>
          </a:prstGeom>
          <a:noFill/>
          <a:ln w="25400">
            <a:noFill/>
            <a:miter lim="800000"/>
            <a:headEnd type="none" w="sm" len="sm"/>
            <a:tailEnd type="none" w="sm" len="sm"/>
          </a:ln>
          <a:effectLst/>
        </p:spPr>
      </p:pic>
      <p:pic>
        <p:nvPicPr>
          <p:cNvPr id="370701" name="Picture 13"/>
          <p:cNvPicPr>
            <a:picLocks noChangeAspect="1" noChangeArrowheads="1"/>
          </p:cNvPicPr>
          <p:nvPr/>
        </p:nvPicPr>
        <p:blipFill>
          <a:blip r:embed="rId5" cstate="print"/>
          <a:srcRect/>
          <a:stretch>
            <a:fillRect/>
          </a:stretch>
        </p:blipFill>
        <p:spPr bwMode="gray">
          <a:xfrm>
            <a:off x="841375" y="3079750"/>
            <a:ext cx="3076575" cy="666750"/>
          </a:xfrm>
          <a:prstGeom prst="rect">
            <a:avLst/>
          </a:prstGeom>
          <a:noFill/>
          <a:ln w="25400">
            <a:noFill/>
            <a:miter lim="800000"/>
            <a:headEnd type="none" w="sm" len="sm"/>
            <a:tailEnd type="none" w="sm" len="sm"/>
          </a:ln>
          <a:effectLst/>
        </p:spPr>
      </p:pic>
      <p:pic>
        <p:nvPicPr>
          <p:cNvPr id="370702" name="Picture 14"/>
          <p:cNvPicPr>
            <a:picLocks noChangeAspect="1" noChangeArrowheads="1"/>
          </p:cNvPicPr>
          <p:nvPr/>
        </p:nvPicPr>
        <p:blipFill>
          <a:blip r:embed="rId6" cstate="print"/>
          <a:srcRect/>
          <a:stretch>
            <a:fillRect/>
          </a:stretch>
        </p:blipFill>
        <p:spPr bwMode="auto">
          <a:xfrm>
            <a:off x="841375" y="3751263"/>
            <a:ext cx="3079750" cy="214312"/>
          </a:xfrm>
          <a:prstGeom prst="rect">
            <a:avLst/>
          </a:prstGeom>
          <a:noFill/>
          <a:ln w="25400">
            <a:noFill/>
            <a:miter lim="800000"/>
            <a:headEnd type="none" w="sm" len="sm"/>
            <a:tailEnd type="none" w="sm" len="sm"/>
          </a:ln>
          <a:effectLst/>
        </p:spPr>
      </p:pic>
      <p:pic>
        <p:nvPicPr>
          <p:cNvPr id="370703" name="Picture 15"/>
          <p:cNvPicPr>
            <a:picLocks noChangeAspect="1" noChangeArrowheads="1"/>
          </p:cNvPicPr>
          <p:nvPr/>
        </p:nvPicPr>
        <p:blipFill>
          <a:blip r:embed="rId7" cstate="print"/>
          <a:srcRect/>
          <a:stretch>
            <a:fillRect/>
          </a:stretch>
        </p:blipFill>
        <p:spPr bwMode="gray">
          <a:xfrm>
            <a:off x="3154363" y="4457700"/>
            <a:ext cx="3086100" cy="1543050"/>
          </a:xfrm>
          <a:prstGeom prst="rect">
            <a:avLst/>
          </a:prstGeom>
          <a:noFill/>
          <a:ln w="25400">
            <a:noFill/>
            <a:miter lim="800000"/>
            <a:headEnd type="none" w="sm" len="sm"/>
            <a:tailEnd type="none" w="sm" len="sm"/>
          </a:ln>
          <a:effectLst/>
        </p:spPr>
      </p:pic>
      <p:pic>
        <p:nvPicPr>
          <p:cNvPr id="370704" name="Picture 16"/>
          <p:cNvPicPr>
            <a:picLocks noChangeAspect="1" noChangeArrowheads="1"/>
          </p:cNvPicPr>
          <p:nvPr/>
        </p:nvPicPr>
        <p:blipFill>
          <a:blip r:embed="rId8" cstate="print"/>
          <a:srcRect/>
          <a:stretch>
            <a:fillRect/>
          </a:stretch>
        </p:blipFill>
        <p:spPr bwMode="auto">
          <a:xfrm>
            <a:off x="3076575" y="6162675"/>
            <a:ext cx="3076575" cy="219075"/>
          </a:xfrm>
          <a:prstGeom prst="rect">
            <a:avLst/>
          </a:prstGeom>
          <a:noFill/>
          <a:ln w="25400">
            <a:noFill/>
            <a:miter lim="800000"/>
            <a:headEnd type="none" w="sm" len="sm"/>
            <a:tailEnd type="none" w="sm" len="sm"/>
          </a:ln>
          <a:effectLst/>
        </p:spPr>
      </p:pic>
      <p:sp>
        <p:nvSpPr>
          <p:cNvPr id="370705" name="Text Box 17"/>
          <p:cNvSpPr txBox="1">
            <a:spLocks noChangeArrowheads="1"/>
          </p:cNvSpPr>
          <p:nvPr/>
        </p:nvSpPr>
        <p:spPr bwMode="auto">
          <a:xfrm>
            <a:off x="822325" y="2714625"/>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70706" name="Text Box 18"/>
          <p:cNvSpPr txBox="1">
            <a:spLocks noChangeArrowheads="1"/>
          </p:cNvSpPr>
          <p:nvPr/>
        </p:nvSpPr>
        <p:spPr bwMode="auto">
          <a:xfrm>
            <a:off x="3041650" y="580548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64" name="Rectangle 12"/>
          <p:cNvSpPr>
            <a:spLocks noChangeArrowheads="1"/>
          </p:cNvSpPr>
          <p:nvPr/>
        </p:nvSpPr>
        <p:spPr bwMode="blackGray">
          <a:xfrm>
            <a:off x="866775" y="3560763"/>
            <a:ext cx="7277100" cy="8540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last_name, department_name</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CROSS JOIN departments ;</a:t>
            </a:r>
          </a:p>
        </p:txBody>
      </p:sp>
      <p:sp>
        <p:nvSpPr>
          <p:cNvPr id="407562" name="Rectangle 10"/>
          <p:cNvSpPr>
            <a:spLocks noGrp="1" noChangeArrowheads="1"/>
          </p:cNvSpPr>
          <p:nvPr>
            <p:ph type="title"/>
          </p:nvPr>
        </p:nvSpPr>
        <p:spPr/>
        <p:txBody>
          <a:bodyPr/>
          <a:lstStyle/>
          <a:p>
            <a:r>
              <a:rPr lang="en-US"/>
              <a:t>Creating Cross Joins</a:t>
            </a:r>
          </a:p>
        </p:txBody>
      </p:sp>
      <p:sp>
        <p:nvSpPr>
          <p:cNvPr id="407563" name="Rectangle 11"/>
          <p:cNvSpPr>
            <a:spLocks noGrp="1" noChangeArrowheads="1"/>
          </p:cNvSpPr>
          <p:nvPr>
            <p:ph type="body" idx="1"/>
          </p:nvPr>
        </p:nvSpPr>
        <p:spPr>
          <a:xfrm>
            <a:off x="863600" y="1816100"/>
            <a:ext cx="7366000" cy="1431925"/>
          </a:xfrm>
        </p:spPr>
        <p:txBody>
          <a:bodyPr/>
          <a:lstStyle/>
          <a:p>
            <a:pPr lvl="1"/>
            <a:r>
              <a:rPr lang="en-US"/>
              <a:t>The </a:t>
            </a:r>
            <a:r>
              <a:rPr lang="en-US">
                <a:latin typeface="Courier New" pitchFamily="49" charset="0"/>
              </a:rPr>
              <a:t>CROSS</a:t>
            </a:r>
            <a:r>
              <a:rPr lang="en-US"/>
              <a:t> </a:t>
            </a:r>
            <a:r>
              <a:rPr lang="en-US">
                <a:latin typeface="Courier New" pitchFamily="49" charset="0"/>
              </a:rPr>
              <a:t>JOIN</a:t>
            </a:r>
            <a:r>
              <a:rPr lang="en-US"/>
              <a:t> clause produces the cross-product of two tables. </a:t>
            </a:r>
          </a:p>
          <a:p>
            <a:pPr lvl="1"/>
            <a:r>
              <a:rPr lang="en-US"/>
              <a:t>This is also called a Cartesian product between the two tables. </a:t>
            </a:r>
          </a:p>
        </p:txBody>
      </p:sp>
      <p:pic>
        <p:nvPicPr>
          <p:cNvPr id="407558" name="Picture 6"/>
          <p:cNvPicPr>
            <a:picLocks noChangeAspect="1" noChangeArrowheads="1"/>
          </p:cNvPicPr>
          <p:nvPr/>
        </p:nvPicPr>
        <p:blipFill>
          <a:blip r:embed="rId3" cstate="print"/>
          <a:srcRect/>
          <a:stretch>
            <a:fillRect/>
          </a:stretch>
        </p:blipFill>
        <p:spPr bwMode="gray">
          <a:xfrm>
            <a:off x="900113" y="4665663"/>
            <a:ext cx="7210425" cy="1114425"/>
          </a:xfrm>
          <a:prstGeom prst="rect">
            <a:avLst/>
          </a:prstGeom>
          <a:noFill/>
          <a:ln w="25400">
            <a:noFill/>
            <a:miter lim="800000"/>
            <a:headEnd type="none" w="sm" len="sm"/>
            <a:tailEnd type="none" w="sm" len="sm"/>
          </a:ln>
          <a:effectLst/>
        </p:spPr>
      </p:pic>
      <p:pic>
        <p:nvPicPr>
          <p:cNvPr id="407559" name="Picture 7"/>
          <p:cNvPicPr>
            <a:picLocks noChangeAspect="1" noChangeArrowheads="1"/>
          </p:cNvPicPr>
          <p:nvPr/>
        </p:nvPicPr>
        <p:blipFill>
          <a:blip r:embed="rId4" cstate="print"/>
          <a:srcRect/>
          <a:stretch>
            <a:fillRect/>
          </a:stretch>
        </p:blipFill>
        <p:spPr bwMode="auto">
          <a:xfrm>
            <a:off x="900113" y="5895975"/>
            <a:ext cx="7239000" cy="200025"/>
          </a:xfrm>
          <a:prstGeom prst="rect">
            <a:avLst/>
          </a:prstGeom>
          <a:noFill/>
          <a:ln w="25400">
            <a:noFill/>
            <a:miter lim="800000"/>
            <a:headEnd type="none" w="sm" len="sm"/>
            <a:tailEnd type="none" w="sm" len="sm"/>
          </a:ln>
          <a:effectLst/>
        </p:spPr>
      </p:pic>
      <p:sp>
        <p:nvSpPr>
          <p:cNvPr id="407560" name="Text Box 8"/>
          <p:cNvSpPr txBox="1">
            <a:spLocks noChangeArrowheads="1"/>
          </p:cNvSpPr>
          <p:nvPr/>
        </p:nvSpPr>
        <p:spPr bwMode="auto">
          <a:xfrm>
            <a:off x="898525" y="556736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07561" name="Rectangle 9"/>
          <p:cNvSpPr>
            <a:spLocks noChangeArrowheads="1"/>
          </p:cNvSpPr>
          <p:nvPr/>
        </p:nvSpPr>
        <p:spPr bwMode="auto">
          <a:xfrm>
            <a:off x="911225" y="4105275"/>
            <a:ext cx="3113088" cy="265113"/>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82" name="Rectangle 6"/>
          <p:cNvSpPr>
            <a:spLocks noGrp="1" noChangeArrowheads="1"/>
          </p:cNvSpPr>
          <p:nvPr>
            <p:ph type="title"/>
          </p:nvPr>
        </p:nvSpPr>
        <p:spPr/>
        <p:txBody>
          <a:bodyPr/>
          <a:lstStyle/>
          <a:p>
            <a:r>
              <a:rPr lang="en-US"/>
              <a:t>Summary</a:t>
            </a:r>
          </a:p>
        </p:txBody>
      </p:sp>
      <p:sp>
        <p:nvSpPr>
          <p:cNvPr id="434183" name="Rectangle 7"/>
          <p:cNvSpPr>
            <a:spLocks noGrp="1" noChangeArrowheads="1"/>
          </p:cNvSpPr>
          <p:nvPr>
            <p:ph type="body" idx="1"/>
          </p:nvPr>
        </p:nvSpPr>
        <p:spPr>
          <a:xfrm>
            <a:off x="863600" y="1816100"/>
            <a:ext cx="7366000" cy="3506788"/>
          </a:xfrm>
        </p:spPr>
        <p:txBody>
          <a:bodyPr/>
          <a:lstStyle/>
          <a:p>
            <a:r>
              <a:rPr lang="en-US"/>
              <a:t>In this lesson, you should have learned how to use joins to display data from multiple tables by using:</a:t>
            </a:r>
          </a:p>
          <a:p>
            <a:pPr lvl="1"/>
            <a:r>
              <a:rPr lang="en-US"/>
              <a:t>Equijoins</a:t>
            </a:r>
          </a:p>
          <a:p>
            <a:pPr lvl="1"/>
            <a:r>
              <a:rPr lang="en-US"/>
              <a:t>Non-equijoins</a:t>
            </a:r>
          </a:p>
          <a:p>
            <a:pPr lvl="1"/>
            <a:r>
              <a:rPr lang="en-US"/>
              <a:t>Outer joins</a:t>
            </a:r>
          </a:p>
          <a:p>
            <a:pPr lvl="1"/>
            <a:r>
              <a:rPr lang="en-US"/>
              <a:t>Self-joins</a:t>
            </a:r>
          </a:p>
          <a:p>
            <a:pPr lvl="1"/>
            <a:r>
              <a:rPr lang="en-US"/>
              <a:t>Cross joins</a:t>
            </a:r>
          </a:p>
          <a:p>
            <a:pPr lvl="1"/>
            <a:r>
              <a:rPr lang="en-US"/>
              <a:t>Natural joins</a:t>
            </a:r>
          </a:p>
          <a:p>
            <a:pPr lvl="1"/>
            <a:r>
              <a:rPr lang="en-US"/>
              <a:t>Full (or two-sided) outer joins</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4" name="Picture 2"/>
          <p:cNvPicPr>
            <a:picLocks noChangeAspect="1" noChangeArrowheads="1"/>
          </p:cNvPicPr>
          <p:nvPr/>
        </p:nvPicPr>
        <p:blipFill>
          <a:blip r:embed="rId3" cstate="print"/>
          <a:srcRect/>
          <a:stretch>
            <a:fillRect/>
          </a:stretch>
        </p:blipFill>
        <p:spPr bwMode="gray">
          <a:xfrm>
            <a:off x="4757738" y="2157413"/>
            <a:ext cx="3381375" cy="2000250"/>
          </a:xfrm>
          <a:prstGeom prst="rect">
            <a:avLst/>
          </a:prstGeom>
          <a:noFill/>
          <a:ln w="25400">
            <a:noFill/>
            <a:miter lim="800000"/>
            <a:headEnd type="none" w="sm" len="sm"/>
            <a:tailEnd type="none" w="sm" len="sm"/>
          </a:ln>
          <a:effectLst/>
        </p:spPr>
      </p:pic>
      <p:pic>
        <p:nvPicPr>
          <p:cNvPr id="366595" name="Picture 3"/>
          <p:cNvPicPr>
            <a:picLocks noChangeAspect="1" noChangeArrowheads="1"/>
          </p:cNvPicPr>
          <p:nvPr/>
        </p:nvPicPr>
        <p:blipFill>
          <a:blip r:embed="rId4" cstate="print"/>
          <a:srcRect/>
          <a:stretch>
            <a:fillRect/>
          </a:stretch>
        </p:blipFill>
        <p:spPr bwMode="gray">
          <a:xfrm>
            <a:off x="885825" y="2174875"/>
            <a:ext cx="3076575" cy="704850"/>
          </a:xfrm>
          <a:prstGeom prst="rect">
            <a:avLst/>
          </a:prstGeom>
          <a:noFill/>
          <a:ln w="25400">
            <a:noFill/>
            <a:miter lim="800000"/>
            <a:headEnd type="none" w="sm" len="sm"/>
            <a:tailEnd type="none" w="sm" len="sm"/>
          </a:ln>
          <a:effectLst/>
        </p:spPr>
      </p:pic>
      <p:pic>
        <p:nvPicPr>
          <p:cNvPr id="366596" name="Picture 4"/>
          <p:cNvPicPr>
            <a:picLocks noChangeAspect="1" noChangeArrowheads="1"/>
          </p:cNvPicPr>
          <p:nvPr/>
        </p:nvPicPr>
        <p:blipFill>
          <a:blip r:embed="rId5" cstate="print"/>
          <a:srcRect/>
          <a:stretch>
            <a:fillRect/>
          </a:stretch>
        </p:blipFill>
        <p:spPr bwMode="gray">
          <a:xfrm>
            <a:off x="885825" y="3049588"/>
            <a:ext cx="3076575" cy="666750"/>
          </a:xfrm>
          <a:prstGeom prst="rect">
            <a:avLst/>
          </a:prstGeom>
          <a:noFill/>
          <a:ln w="25400">
            <a:noFill/>
            <a:miter lim="800000"/>
            <a:headEnd type="none" w="sm" len="sm"/>
            <a:tailEnd type="none" w="sm" len="sm"/>
          </a:ln>
          <a:effectLst/>
        </p:spPr>
      </p:pic>
      <p:sp>
        <p:nvSpPr>
          <p:cNvPr id="366617" name="Rectangle 25"/>
          <p:cNvSpPr>
            <a:spLocks noGrp="1" noChangeArrowheads="1"/>
          </p:cNvSpPr>
          <p:nvPr>
            <p:ph type="title"/>
          </p:nvPr>
        </p:nvSpPr>
        <p:spPr/>
        <p:txBody>
          <a:bodyPr/>
          <a:lstStyle/>
          <a:p>
            <a:r>
              <a:rPr lang="en-US"/>
              <a:t>Obtaining Data from Multiple Tables</a:t>
            </a:r>
          </a:p>
        </p:txBody>
      </p:sp>
      <p:sp>
        <p:nvSpPr>
          <p:cNvPr id="366598" name="Rectangle 6"/>
          <p:cNvSpPr>
            <a:spLocks noChangeArrowheads="1"/>
          </p:cNvSpPr>
          <p:nvPr/>
        </p:nvSpPr>
        <p:spPr bwMode="auto">
          <a:xfrm>
            <a:off x="795338" y="1814513"/>
            <a:ext cx="162560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r>
              <a:rPr lang="en-US" sz="2000"/>
              <a:t> </a:t>
            </a:r>
          </a:p>
        </p:txBody>
      </p:sp>
      <p:sp>
        <p:nvSpPr>
          <p:cNvPr id="366599" name="Rectangle 7"/>
          <p:cNvSpPr>
            <a:spLocks noChangeArrowheads="1"/>
          </p:cNvSpPr>
          <p:nvPr/>
        </p:nvSpPr>
        <p:spPr bwMode="auto">
          <a:xfrm>
            <a:off x="4657725" y="1828800"/>
            <a:ext cx="20129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DEPARTMENTS </a:t>
            </a:r>
          </a:p>
        </p:txBody>
      </p:sp>
      <p:grpSp>
        <p:nvGrpSpPr>
          <p:cNvPr id="366600" name="Group 8"/>
          <p:cNvGrpSpPr>
            <a:grpSpLocks/>
          </p:cNvGrpSpPr>
          <p:nvPr/>
        </p:nvGrpSpPr>
        <p:grpSpPr bwMode="auto">
          <a:xfrm>
            <a:off x="4413250" y="3887788"/>
            <a:ext cx="263525" cy="473075"/>
            <a:chOff x="2480" y="2024"/>
            <a:chExt cx="609" cy="298"/>
          </a:xfrm>
        </p:grpSpPr>
        <p:sp>
          <p:nvSpPr>
            <p:cNvPr id="366601" name="Line 9"/>
            <p:cNvSpPr>
              <a:spLocks noChangeShapeType="1"/>
            </p:cNvSpPr>
            <p:nvPr/>
          </p:nvSpPr>
          <p:spPr bwMode="auto">
            <a:xfrm flipV="1">
              <a:off x="2480" y="2024"/>
              <a:ext cx="0" cy="298"/>
            </a:xfrm>
            <a:prstGeom prst="line">
              <a:avLst/>
            </a:prstGeom>
            <a:noFill/>
            <a:ln w="28575">
              <a:solidFill>
                <a:schemeClr val="tx1"/>
              </a:solidFill>
              <a:round/>
              <a:headEnd type="triangle" w="sm" len="sm"/>
              <a:tailEnd type="none" w="sm" len="sm"/>
            </a:ln>
            <a:effectLst/>
          </p:spPr>
          <p:txBody>
            <a:bodyPr/>
            <a:lstStyle/>
            <a:p>
              <a:endParaRPr lang="en-US"/>
            </a:p>
          </p:txBody>
        </p:sp>
        <p:sp>
          <p:nvSpPr>
            <p:cNvPr id="366602" name="Line 10"/>
            <p:cNvSpPr>
              <a:spLocks noChangeShapeType="1"/>
            </p:cNvSpPr>
            <p:nvPr/>
          </p:nvSpPr>
          <p:spPr bwMode="auto">
            <a:xfrm flipV="1">
              <a:off x="3089" y="2024"/>
              <a:ext cx="0" cy="298"/>
            </a:xfrm>
            <a:prstGeom prst="line">
              <a:avLst/>
            </a:prstGeom>
            <a:noFill/>
            <a:ln w="28575">
              <a:solidFill>
                <a:schemeClr val="tx1"/>
              </a:solidFill>
              <a:round/>
              <a:headEnd type="triangle" w="sm" len="sm"/>
              <a:tailEnd type="none" w="sm" len="sm"/>
            </a:ln>
            <a:effectLst/>
          </p:spPr>
          <p:txBody>
            <a:bodyPr/>
            <a:lstStyle/>
            <a:p>
              <a:endParaRPr lang="en-US"/>
            </a:p>
          </p:txBody>
        </p:sp>
      </p:grpSp>
      <p:sp>
        <p:nvSpPr>
          <p:cNvPr id="366603" name="Rectangle 11"/>
          <p:cNvSpPr>
            <a:spLocks noChangeArrowheads="1"/>
          </p:cNvSpPr>
          <p:nvPr/>
        </p:nvSpPr>
        <p:spPr bwMode="auto">
          <a:xfrm>
            <a:off x="925513" y="2243138"/>
            <a:ext cx="955675" cy="1450975"/>
          </a:xfrm>
          <a:prstGeom prst="rect">
            <a:avLst/>
          </a:prstGeom>
          <a:noFill/>
          <a:ln w="25400">
            <a:solidFill>
              <a:schemeClr val="hlink"/>
            </a:solidFill>
            <a:miter lim="800000"/>
            <a:headEnd/>
            <a:tailEnd/>
          </a:ln>
          <a:effectLst/>
        </p:spPr>
        <p:txBody>
          <a:bodyPr wrap="none" anchor="ctr"/>
          <a:lstStyle/>
          <a:p>
            <a:endParaRPr lang="en-US"/>
          </a:p>
        </p:txBody>
      </p:sp>
      <p:sp>
        <p:nvSpPr>
          <p:cNvPr id="366604" name="Rectangle 12"/>
          <p:cNvSpPr>
            <a:spLocks noChangeArrowheads="1"/>
          </p:cNvSpPr>
          <p:nvPr/>
        </p:nvSpPr>
        <p:spPr bwMode="auto">
          <a:xfrm>
            <a:off x="2773363" y="2219325"/>
            <a:ext cx="1168400" cy="1452563"/>
          </a:xfrm>
          <a:prstGeom prst="rect">
            <a:avLst/>
          </a:prstGeom>
          <a:noFill/>
          <a:ln w="25400">
            <a:solidFill>
              <a:schemeClr val="hlink"/>
            </a:solidFill>
            <a:miter lim="800000"/>
            <a:headEnd/>
            <a:tailEnd/>
          </a:ln>
          <a:effectLst/>
        </p:spPr>
        <p:txBody>
          <a:bodyPr wrap="none" anchor="ctr"/>
          <a:lstStyle/>
          <a:p>
            <a:endParaRPr lang="en-US"/>
          </a:p>
        </p:txBody>
      </p:sp>
      <p:sp>
        <p:nvSpPr>
          <p:cNvPr id="366605" name="Rectangle 13"/>
          <p:cNvSpPr>
            <a:spLocks noChangeArrowheads="1"/>
          </p:cNvSpPr>
          <p:nvPr/>
        </p:nvSpPr>
        <p:spPr bwMode="auto">
          <a:xfrm>
            <a:off x="5884863" y="2195513"/>
            <a:ext cx="1289050" cy="1893887"/>
          </a:xfrm>
          <a:prstGeom prst="rect">
            <a:avLst/>
          </a:prstGeom>
          <a:noFill/>
          <a:ln w="25400">
            <a:solidFill>
              <a:schemeClr val="hlink"/>
            </a:solidFill>
            <a:miter lim="800000"/>
            <a:headEnd/>
            <a:tailEnd/>
          </a:ln>
          <a:effectLst/>
        </p:spPr>
        <p:txBody>
          <a:bodyPr wrap="none" anchor="ctr"/>
          <a:lstStyle/>
          <a:p>
            <a:endParaRPr lang="en-US"/>
          </a:p>
        </p:txBody>
      </p:sp>
      <p:sp>
        <p:nvSpPr>
          <p:cNvPr id="366608" name="Text Box 16"/>
          <p:cNvSpPr txBox="1">
            <a:spLocks noChangeArrowheads="1"/>
          </p:cNvSpPr>
          <p:nvPr/>
        </p:nvSpPr>
        <p:spPr bwMode="auto">
          <a:xfrm>
            <a:off x="901700" y="2693988"/>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pic>
        <p:nvPicPr>
          <p:cNvPr id="366606" name="Picture 14"/>
          <p:cNvPicPr>
            <a:picLocks noChangeAspect="1" noChangeArrowheads="1"/>
          </p:cNvPicPr>
          <p:nvPr/>
        </p:nvPicPr>
        <p:blipFill>
          <a:blip r:embed="rId6" cstate="print"/>
          <a:srcRect/>
          <a:stretch>
            <a:fillRect/>
          </a:stretch>
        </p:blipFill>
        <p:spPr bwMode="gray">
          <a:xfrm>
            <a:off x="2847975" y="4432300"/>
            <a:ext cx="3362325" cy="895350"/>
          </a:xfrm>
          <a:prstGeom prst="rect">
            <a:avLst/>
          </a:prstGeom>
          <a:noFill/>
          <a:ln w="25400">
            <a:noFill/>
            <a:miter lim="800000"/>
            <a:headEnd type="none" w="sm" len="sm"/>
            <a:tailEnd type="none" w="sm" len="sm"/>
          </a:ln>
          <a:effectLst/>
        </p:spPr>
      </p:pic>
      <p:pic>
        <p:nvPicPr>
          <p:cNvPr id="366607" name="Picture 15"/>
          <p:cNvPicPr>
            <a:picLocks noChangeAspect="1" noChangeArrowheads="1"/>
          </p:cNvPicPr>
          <p:nvPr/>
        </p:nvPicPr>
        <p:blipFill>
          <a:blip r:embed="rId7" cstate="print"/>
          <a:srcRect/>
          <a:stretch>
            <a:fillRect/>
          </a:stretch>
        </p:blipFill>
        <p:spPr bwMode="gray">
          <a:xfrm>
            <a:off x="2847975" y="5486400"/>
            <a:ext cx="3390900" cy="685800"/>
          </a:xfrm>
          <a:prstGeom prst="rect">
            <a:avLst/>
          </a:prstGeom>
          <a:noFill/>
          <a:ln w="25400">
            <a:noFill/>
            <a:miter lim="800000"/>
            <a:headEnd type="none" w="sm" len="sm"/>
            <a:tailEnd type="none" w="sm" len="sm"/>
          </a:ln>
          <a:effectLst/>
        </p:spPr>
      </p:pic>
      <p:sp>
        <p:nvSpPr>
          <p:cNvPr id="366609" name="Text Box 17"/>
          <p:cNvSpPr txBox="1">
            <a:spLocks noChangeArrowheads="1"/>
          </p:cNvSpPr>
          <p:nvPr/>
        </p:nvSpPr>
        <p:spPr bwMode="auto">
          <a:xfrm>
            <a:off x="2817813" y="5140325"/>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34" name="Rectangle 10"/>
          <p:cNvSpPr>
            <a:spLocks noGrp="1" noChangeArrowheads="1"/>
          </p:cNvSpPr>
          <p:nvPr>
            <p:ph type="title"/>
          </p:nvPr>
        </p:nvSpPr>
        <p:spPr/>
        <p:txBody>
          <a:bodyPr/>
          <a:lstStyle/>
          <a:p>
            <a:r>
              <a:rPr lang="en-US"/>
              <a:t>Practice 5: Overview</a:t>
            </a:r>
          </a:p>
        </p:txBody>
      </p:sp>
      <p:sp>
        <p:nvSpPr>
          <p:cNvPr id="436235" name="Rectangle 11"/>
          <p:cNvSpPr>
            <a:spLocks noGrp="1" noChangeArrowheads="1"/>
          </p:cNvSpPr>
          <p:nvPr>
            <p:ph type="body" idx="1"/>
          </p:nvPr>
        </p:nvSpPr>
        <p:spPr>
          <a:xfrm>
            <a:off x="863600" y="1816100"/>
            <a:ext cx="7366000" cy="1565275"/>
          </a:xfrm>
        </p:spPr>
        <p:txBody>
          <a:bodyPr/>
          <a:lstStyle/>
          <a:p>
            <a:r>
              <a:rPr lang="en-US"/>
              <a:t>This practice covers the following topics:</a:t>
            </a:r>
          </a:p>
          <a:p>
            <a:pPr lvl="1"/>
            <a:r>
              <a:rPr lang="en-US"/>
              <a:t>Joining tables using an equijoin</a:t>
            </a:r>
          </a:p>
          <a:p>
            <a:pPr lvl="1"/>
            <a:r>
              <a:rPr lang="en-US"/>
              <a:t>Performing outer and self-joins</a:t>
            </a:r>
          </a:p>
          <a:p>
            <a:pPr lvl="1"/>
            <a:r>
              <a:rPr lang="en-US"/>
              <a:t>Adding conditions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7" name="Rectangle 11"/>
          <p:cNvSpPr>
            <a:spLocks noGrp="1" noChangeArrowheads="1"/>
          </p:cNvSpPr>
          <p:nvPr>
            <p:ph type="title"/>
          </p:nvPr>
        </p:nvSpPr>
        <p:spPr/>
        <p:txBody>
          <a:bodyPr/>
          <a:lstStyle/>
          <a:p>
            <a:r>
              <a:rPr lang="en-US"/>
              <a:t>Types of Joins</a:t>
            </a:r>
          </a:p>
        </p:txBody>
      </p:sp>
      <p:sp>
        <p:nvSpPr>
          <p:cNvPr id="372748" name="Rectangle 12"/>
          <p:cNvSpPr>
            <a:spLocks noGrp="1" noChangeArrowheads="1"/>
          </p:cNvSpPr>
          <p:nvPr>
            <p:ph type="body" idx="1"/>
          </p:nvPr>
        </p:nvSpPr>
        <p:spPr>
          <a:xfrm>
            <a:off x="863600" y="1816100"/>
            <a:ext cx="7366000" cy="2703513"/>
          </a:xfrm>
        </p:spPr>
        <p:txBody>
          <a:bodyPr/>
          <a:lstStyle/>
          <a:p>
            <a:r>
              <a:rPr lang="en-US"/>
              <a:t>Joins that are compliant with the SQL:1999 standard include the following:</a:t>
            </a:r>
          </a:p>
          <a:p>
            <a:pPr lvl="1"/>
            <a:r>
              <a:rPr lang="en-US"/>
              <a:t>Cross joins</a:t>
            </a:r>
          </a:p>
          <a:p>
            <a:pPr lvl="1"/>
            <a:r>
              <a:rPr lang="en-US"/>
              <a:t>Natural joins</a:t>
            </a:r>
          </a:p>
          <a:p>
            <a:pPr lvl="1"/>
            <a:r>
              <a:rPr lang="en-US">
                <a:latin typeface="Courier New" pitchFamily="49" charset="0"/>
              </a:rPr>
              <a:t>USING</a:t>
            </a:r>
            <a:r>
              <a:rPr lang="en-US"/>
              <a:t> clause</a:t>
            </a:r>
          </a:p>
          <a:p>
            <a:pPr lvl="1"/>
            <a:r>
              <a:rPr lang="en-US"/>
              <a:t>Full (or two-sided) outer joins</a:t>
            </a:r>
          </a:p>
          <a:p>
            <a:pPr lvl="1"/>
            <a:r>
              <a:rPr lang="en-US"/>
              <a:t>Arbitrary join conditions for outer joins</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11" name="Rectangle 7"/>
          <p:cNvSpPr>
            <a:spLocks noGrp="1" noChangeArrowheads="1"/>
          </p:cNvSpPr>
          <p:nvPr>
            <p:ph type="title"/>
          </p:nvPr>
        </p:nvSpPr>
        <p:spPr/>
        <p:txBody>
          <a:bodyPr/>
          <a:lstStyle/>
          <a:p>
            <a:r>
              <a:rPr lang="en-US"/>
              <a:t>Joining Tables Using SQL:1999 Syntax</a:t>
            </a:r>
          </a:p>
        </p:txBody>
      </p:sp>
      <p:sp>
        <p:nvSpPr>
          <p:cNvPr id="405512" name="Rectangle 8"/>
          <p:cNvSpPr>
            <a:spLocks noGrp="1" noChangeArrowheads="1"/>
          </p:cNvSpPr>
          <p:nvPr>
            <p:ph type="body" idx="1"/>
          </p:nvPr>
        </p:nvSpPr>
        <p:spPr>
          <a:xfrm>
            <a:off x="863600" y="1816100"/>
            <a:ext cx="7366000" cy="360363"/>
          </a:xfrm>
        </p:spPr>
        <p:txBody>
          <a:bodyPr/>
          <a:lstStyle/>
          <a:p>
            <a:r>
              <a:rPr lang="en-US"/>
              <a:t>Use a join to query data from more than one table:</a:t>
            </a:r>
          </a:p>
        </p:txBody>
      </p:sp>
      <p:sp>
        <p:nvSpPr>
          <p:cNvPr id="405508" name="Rectangle 4"/>
          <p:cNvSpPr>
            <a:spLocks noChangeArrowheads="1"/>
          </p:cNvSpPr>
          <p:nvPr/>
        </p:nvSpPr>
        <p:spPr bwMode="blackGray">
          <a:xfrm>
            <a:off x="866775" y="2395538"/>
            <a:ext cx="7286625" cy="2519362"/>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table1.column, table2.column</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table1</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[NATURAL JOIN </a:t>
            </a:r>
            <a:r>
              <a:rPr lang="en-US" i="1">
                <a:solidFill>
                  <a:srgbClr val="000000"/>
                </a:solidFill>
                <a:latin typeface="Courier New" pitchFamily="49" charset="0"/>
              </a:rPr>
              <a:t>table2</a:t>
            </a:r>
            <a:r>
              <a:rPr lang="en-US">
                <a:solidFill>
                  <a:srgbClr val="000000"/>
                </a:solidFill>
                <a:latin typeface="Courier New" pitchFamily="49" charset="0"/>
              </a:rPr>
              <a:t>] |</a:t>
            </a:r>
          </a:p>
          <a:p>
            <a:pPr algn="l" eaLnBrk="0" hangingPunct="0">
              <a:spcBef>
                <a:spcPct val="0"/>
              </a:spcBef>
              <a:buClrTx/>
              <a:buFontTx/>
              <a:buNone/>
              <a:tabLst>
                <a:tab pos="1200150" algn="l"/>
              </a:tabLst>
            </a:pPr>
            <a:r>
              <a:rPr lang="en-US">
                <a:solidFill>
                  <a:srgbClr val="000000"/>
                </a:solidFill>
                <a:latin typeface="Courier New" pitchFamily="49" charset="0"/>
              </a:rPr>
              <a:t>[JOIN </a:t>
            </a:r>
            <a:r>
              <a:rPr lang="en-US" i="1">
                <a:solidFill>
                  <a:srgbClr val="000000"/>
                </a:solidFill>
                <a:latin typeface="Courier New" pitchFamily="49" charset="0"/>
              </a:rPr>
              <a:t>table2</a:t>
            </a:r>
            <a:r>
              <a:rPr lang="en-US">
                <a:solidFill>
                  <a:srgbClr val="000000"/>
                </a:solidFill>
                <a:latin typeface="Courier New" pitchFamily="49" charset="0"/>
              </a:rPr>
              <a:t> USING (</a:t>
            </a:r>
            <a:r>
              <a:rPr lang="en-US" i="1">
                <a:solidFill>
                  <a:srgbClr val="000000"/>
                </a:solidFill>
                <a:latin typeface="Courier New" pitchFamily="49" charset="0"/>
              </a:rPr>
              <a:t>column_name</a:t>
            </a:r>
            <a:r>
              <a:rPr lang="en-US">
                <a:solidFill>
                  <a:srgbClr val="000000"/>
                </a:solidFill>
                <a:latin typeface="Courier New" pitchFamily="49" charset="0"/>
              </a:rPr>
              <a:t>)] |</a:t>
            </a:r>
          </a:p>
          <a:p>
            <a:pPr algn="l" eaLnBrk="0" hangingPunct="0">
              <a:spcBef>
                <a:spcPct val="0"/>
              </a:spcBef>
              <a:buClrTx/>
              <a:buFontTx/>
              <a:buNone/>
              <a:tabLst>
                <a:tab pos="1200150" algn="l"/>
              </a:tabLst>
            </a:pPr>
            <a:r>
              <a:rPr lang="en-US">
                <a:solidFill>
                  <a:srgbClr val="000000"/>
                </a:solidFill>
                <a:latin typeface="Courier New" pitchFamily="49" charset="0"/>
              </a:rPr>
              <a:t>[JOIN </a:t>
            </a:r>
            <a:r>
              <a:rPr lang="en-US" i="1">
                <a:solidFill>
                  <a:srgbClr val="000000"/>
                </a:solidFill>
                <a:latin typeface="Courier New" pitchFamily="49" charset="0"/>
              </a:rPr>
              <a:t>table2</a:t>
            </a:r>
            <a:r>
              <a:rPr lang="en-US">
                <a:solidFill>
                  <a:srgbClr val="000000"/>
                </a:solidFill>
                <a:latin typeface="Courier New" pitchFamily="49" charset="0"/>
              </a:rPr>
              <a:t> </a:t>
            </a:r>
          </a:p>
          <a:p>
            <a:pPr algn="l" eaLnBrk="0" hangingPunct="0">
              <a:spcBef>
                <a:spcPct val="0"/>
              </a:spcBef>
              <a:buClrTx/>
              <a:buFontTx/>
              <a:buNone/>
              <a:tabLst>
                <a:tab pos="1200150" algn="l"/>
              </a:tabLst>
            </a:pPr>
            <a:r>
              <a:rPr lang="en-US">
                <a:solidFill>
                  <a:srgbClr val="000000"/>
                </a:solidFill>
                <a:latin typeface="Courier New" pitchFamily="49" charset="0"/>
              </a:rPr>
              <a:t>  ON (</a:t>
            </a:r>
            <a:r>
              <a:rPr lang="en-US" i="1">
                <a:solidFill>
                  <a:srgbClr val="000000"/>
                </a:solidFill>
                <a:latin typeface="Courier New" pitchFamily="49" charset="0"/>
              </a:rPr>
              <a:t>table1.column_name</a:t>
            </a:r>
            <a:r>
              <a:rPr lang="en-US">
                <a:solidFill>
                  <a:srgbClr val="000000"/>
                </a:solidFill>
                <a:latin typeface="Courier New" pitchFamily="49" charset="0"/>
              </a:rPr>
              <a:t> = </a:t>
            </a:r>
            <a:r>
              <a:rPr lang="en-US" i="1">
                <a:solidFill>
                  <a:srgbClr val="000000"/>
                </a:solidFill>
                <a:latin typeface="Courier New" pitchFamily="49" charset="0"/>
              </a:rPr>
              <a:t>table2.column_name</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[LEFT|RIGHT|FULL OUTER JOIN </a:t>
            </a:r>
            <a:r>
              <a:rPr lang="en-US" i="1">
                <a:solidFill>
                  <a:srgbClr val="000000"/>
                </a:solidFill>
                <a:latin typeface="Courier New" pitchFamily="49" charset="0"/>
              </a:rPr>
              <a:t>table2</a:t>
            </a:r>
            <a:r>
              <a:rPr lang="en-US">
                <a:solidFill>
                  <a:srgbClr val="000000"/>
                </a:solidFill>
                <a:latin typeface="Courier New" pitchFamily="49" charset="0"/>
              </a:rPr>
              <a:t> </a:t>
            </a:r>
          </a:p>
          <a:p>
            <a:pPr algn="l" eaLnBrk="0" hangingPunct="0">
              <a:spcBef>
                <a:spcPct val="0"/>
              </a:spcBef>
              <a:buClrTx/>
              <a:buFontTx/>
              <a:buNone/>
              <a:tabLst>
                <a:tab pos="1200150" algn="l"/>
              </a:tabLst>
            </a:pPr>
            <a:r>
              <a:rPr lang="en-US">
                <a:solidFill>
                  <a:srgbClr val="000000"/>
                </a:solidFill>
                <a:latin typeface="Courier New" pitchFamily="49" charset="0"/>
              </a:rPr>
              <a:t>  ON (</a:t>
            </a:r>
            <a:r>
              <a:rPr lang="en-US" i="1">
                <a:solidFill>
                  <a:srgbClr val="000000"/>
                </a:solidFill>
                <a:latin typeface="Courier New" pitchFamily="49" charset="0"/>
              </a:rPr>
              <a:t>table1.column_name</a:t>
            </a:r>
            <a:r>
              <a:rPr lang="en-US">
                <a:solidFill>
                  <a:srgbClr val="000000"/>
                </a:solidFill>
                <a:latin typeface="Courier New" pitchFamily="49" charset="0"/>
              </a:rPr>
              <a:t> = </a:t>
            </a:r>
            <a:r>
              <a:rPr lang="en-US" i="1">
                <a:solidFill>
                  <a:srgbClr val="000000"/>
                </a:solidFill>
                <a:latin typeface="Courier New" pitchFamily="49" charset="0"/>
              </a:rPr>
              <a:t>table2.column_name</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[CROSS JOIN </a:t>
            </a:r>
            <a:r>
              <a:rPr lang="en-US" i="1">
                <a:solidFill>
                  <a:srgbClr val="000000"/>
                </a:solidFill>
                <a:latin typeface="Courier New" pitchFamily="49" charset="0"/>
              </a:rPr>
              <a:t>table2</a:t>
            </a:r>
            <a:r>
              <a:rPr lang="en-US">
                <a:solidFill>
                  <a:srgbClr val="000000"/>
                </a:solidFill>
                <a:latin typeface="Courier New" pitchFamily="49" charset="0"/>
              </a:rPr>
              <a: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4" name="Rectangle 4"/>
          <p:cNvSpPr>
            <a:spLocks noGrp="1" noChangeArrowheads="1"/>
          </p:cNvSpPr>
          <p:nvPr>
            <p:ph type="title"/>
          </p:nvPr>
        </p:nvSpPr>
        <p:spPr/>
        <p:txBody>
          <a:bodyPr/>
          <a:lstStyle/>
          <a:p>
            <a:r>
              <a:rPr lang="en-US"/>
              <a:t>Creating Natural Joins</a:t>
            </a:r>
          </a:p>
        </p:txBody>
      </p:sp>
      <p:sp>
        <p:nvSpPr>
          <p:cNvPr id="409605" name="Rectangle 5"/>
          <p:cNvSpPr>
            <a:spLocks noGrp="1" noChangeArrowheads="1"/>
          </p:cNvSpPr>
          <p:nvPr>
            <p:ph type="body" idx="1"/>
          </p:nvPr>
        </p:nvSpPr>
        <p:spPr>
          <a:xfrm>
            <a:off x="863600" y="1816100"/>
            <a:ext cx="7366000" cy="2168525"/>
          </a:xfrm>
        </p:spPr>
        <p:txBody>
          <a:bodyPr/>
          <a:lstStyle/>
          <a:p>
            <a:pPr lvl="1"/>
            <a:r>
              <a:rPr lang="en-US"/>
              <a:t>The </a:t>
            </a:r>
            <a:r>
              <a:rPr lang="en-US">
                <a:latin typeface="Courier New" pitchFamily="49" charset="0"/>
              </a:rPr>
              <a:t>NATURAL</a:t>
            </a:r>
            <a:r>
              <a:rPr lang="en-US"/>
              <a:t> </a:t>
            </a:r>
            <a:r>
              <a:rPr lang="en-US">
                <a:latin typeface="Courier New" pitchFamily="49" charset="0"/>
              </a:rPr>
              <a:t>JOIN</a:t>
            </a:r>
            <a:r>
              <a:rPr lang="en-US"/>
              <a:t> clause is based on all columns in the two tables that have the same name.</a:t>
            </a:r>
          </a:p>
          <a:p>
            <a:pPr lvl="1"/>
            <a:r>
              <a:rPr lang="en-US"/>
              <a:t>It selects rows from the two tables that have equal values in all matched columns.</a:t>
            </a:r>
          </a:p>
          <a:p>
            <a:pPr lvl="1"/>
            <a:r>
              <a:rPr lang="en-US"/>
              <a:t>If the columns having the same names have different data types, an error is returned.</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60" name="Rectangle 1036"/>
          <p:cNvSpPr>
            <a:spLocks noChangeArrowheads="1"/>
          </p:cNvSpPr>
          <p:nvPr/>
        </p:nvSpPr>
        <p:spPr bwMode="blackGray">
          <a:xfrm>
            <a:off x="866775" y="1892300"/>
            <a:ext cx="7286625" cy="10715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department_id, department_name,</a:t>
            </a:r>
          </a:p>
          <a:p>
            <a:pPr algn="l" eaLnBrk="0" hangingPunct="0">
              <a:spcBef>
                <a:spcPct val="0"/>
              </a:spcBef>
              <a:buClrTx/>
              <a:buFontTx/>
              <a:buNone/>
              <a:tabLst>
                <a:tab pos="1200150" algn="l"/>
              </a:tabLst>
            </a:pPr>
            <a:r>
              <a:rPr lang="en-US">
                <a:solidFill>
                  <a:srgbClr val="000000"/>
                </a:solidFill>
                <a:latin typeface="Courier New" pitchFamily="49" charset="0"/>
              </a:rPr>
              <a:t>       location_id, city</a:t>
            </a:r>
          </a:p>
          <a:p>
            <a:pPr algn="l" eaLnBrk="0" hangingPunct="0">
              <a:spcBef>
                <a:spcPct val="0"/>
              </a:spcBef>
              <a:buClrTx/>
              <a:buFontTx/>
              <a:buNone/>
              <a:tabLst>
                <a:tab pos="1200150" algn="l"/>
              </a:tabLst>
            </a:pPr>
            <a:r>
              <a:rPr lang="en-US">
                <a:solidFill>
                  <a:srgbClr val="000000"/>
                </a:solidFill>
                <a:latin typeface="Courier New" pitchFamily="49" charset="0"/>
              </a:rPr>
              <a:t>FROM   departments</a:t>
            </a:r>
          </a:p>
          <a:p>
            <a:pPr algn="l" eaLnBrk="0" hangingPunct="0">
              <a:spcBef>
                <a:spcPct val="0"/>
              </a:spcBef>
              <a:buClrTx/>
              <a:buFontTx/>
              <a:buNone/>
              <a:tabLst>
                <a:tab pos="1200150" algn="l"/>
              </a:tabLst>
            </a:pPr>
            <a:r>
              <a:rPr lang="en-US">
                <a:solidFill>
                  <a:srgbClr val="000000"/>
                </a:solidFill>
                <a:latin typeface="Courier New" pitchFamily="49" charset="0"/>
              </a:rPr>
              <a:t>NATURAL JOIN locations ;</a:t>
            </a:r>
          </a:p>
        </p:txBody>
      </p:sp>
      <p:pic>
        <p:nvPicPr>
          <p:cNvPr id="411652" name="Picture 1028"/>
          <p:cNvPicPr>
            <a:picLocks noChangeAspect="1" noChangeArrowheads="1"/>
          </p:cNvPicPr>
          <p:nvPr/>
        </p:nvPicPr>
        <p:blipFill>
          <a:blip r:embed="rId3" cstate="print"/>
          <a:srcRect/>
          <a:stretch>
            <a:fillRect/>
          </a:stretch>
        </p:blipFill>
        <p:spPr bwMode="gray">
          <a:xfrm>
            <a:off x="919163" y="3268663"/>
            <a:ext cx="7191375" cy="2000250"/>
          </a:xfrm>
          <a:prstGeom prst="rect">
            <a:avLst/>
          </a:prstGeom>
          <a:noFill/>
          <a:ln w="25400">
            <a:noFill/>
            <a:miter lim="800000"/>
            <a:headEnd type="none" w="sm" len="sm"/>
            <a:tailEnd type="none" w="sm" len="sm"/>
          </a:ln>
          <a:effectLst/>
        </p:spPr>
      </p:pic>
      <p:sp>
        <p:nvSpPr>
          <p:cNvPr id="411659" name="Rectangle 1035"/>
          <p:cNvSpPr>
            <a:spLocks noGrp="1" noChangeArrowheads="1"/>
          </p:cNvSpPr>
          <p:nvPr>
            <p:ph type="title"/>
          </p:nvPr>
        </p:nvSpPr>
        <p:spPr/>
        <p:txBody>
          <a:bodyPr/>
          <a:lstStyle/>
          <a:p>
            <a:r>
              <a:rPr lang="en-US"/>
              <a:t>Retrieving Records with Natural Joins</a:t>
            </a:r>
          </a:p>
        </p:txBody>
      </p:sp>
      <p:pic>
        <p:nvPicPr>
          <p:cNvPr id="411654" name="Picture 1030"/>
          <p:cNvPicPr>
            <a:picLocks noChangeAspect="1" noChangeArrowheads="1"/>
          </p:cNvPicPr>
          <p:nvPr/>
        </p:nvPicPr>
        <p:blipFill>
          <a:blip r:embed="rId4" cstate="print"/>
          <a:srcRect/>
          <a:stretch>
            <a:fillRect/>
          </a:stretch>
        </p:blipFill>
        <p:spPr bwMode="auto">
          <a:xfrm>
            <a:off x="919163" y="5260975"/>
            <a:ext cx="7191375" cy="225425"/>
          </a:xfrm>
          <a:prstGeom prst="rect">
            <a:avLst/>
          </a:prstGeom>
          <a:noFill/>
          <a:ln w="25400">
            <a:noFill/>
            <a:miter lim="800000"/>
            <a:headEnd type="none" w="sm" len="sm"/>
            <a:tailEnd type="none" w="sm" len="sm"/>
          </a:ln>
          <a:effectLst/>
        </p:spPr>
      </p:pic>
      <p:sp>
        <p:nvSpPr>
          <p:cNvPr id="411655" name="Rectangle 1031"/>
          <p:cNvSpPr>
            <a:spLocks noChangeArrowheads="1"/>
          </p:cNvSpPr>
          <p:nvPr/>
        </p:nvSpPr>
        <p:spPr bwMode="auto">
          <a:xfrm>
            <a:off x="4740275" y="3317875"/>
            <a:ext cx="1397000" cy="1928813"/>
          </a:xfrm>
          <a:prstGeom prst="rect">
            <a:avLst/>
          </a:prstGeom>
          <a:noFill/>
          <a:ln w="28575">
            <a:solidFill>
              <a:schemeClr val="hlink"/>
            </a:solidFill>
            <a:miter lim="800000"/>
            <a:headEnd/>
            <a:tailEnd/>
          </a:ln>
          <a:effectLst/>
        </p:spPr>
        <p:txBody>
          <a:bodyPr wrap="none" anchor="ctr"/>
          <a:lstStyle/>
          <a:p>
            <a:endParaRPr lang="en-US"/>
          </a:p>
        </p:txBody>
      </p:sp>
      <p:sp>
        <p:nvSpPr>
          <p:cNvPr id="411656" name="Rectangle 1032"/>
          <p:cNvSpPr>
            <a:spLocks noChangeArrowheads="1"/>
          </p:cNvSpPr>
          <p:nvPr/>
        </p:nvSpPr>
        <p:spPr bwMode="auto">
          <a:xfrm>
            <a:off x="911225" y="2671763"/>
            <a:ext cx="3127375" cy="266700"/>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700" name="Rectangle 4"/>
          <p:cNvSpPr>
            <a:spLocks noGrp="1" noChangeArrowheads="1"/>
          </p:cNvSpPr>
          <p:nvPr>
            <p:ph type="title"/>
          </p:nvPr>
        </p:nvSpPr>
        <p:spPr/>
        <p:txBody>
          <a:bodyPr/>
          <a:lstStyle/>
          <a:p>
            <a:r>
              <a:rPr lang="en-US"/>
              <a:t>Creating Joins with the </a:t>
            </a:r>
            <a:r>
              <a:rPr lang="en-US">
                <a:latin typeface="Courier New" pitchFamily="49" charset="0"/>
              </a:rPr>
              <a:t>USING</a:t>
            </a:r>
            <a:r>
              <a:rPr lang="en-US"/>
              <a:t> Clause</a:t>
            </a:r>
          </a:p>
        </p:txBody>
      </p:sp>
      <p:sp>
        <p:nvSpPr>
          <p:cNvPr id="413701" name="Rectangle 5"/>
          <p:cNvSpPr>
            <a:spLocks noGrp="1" noChangeArrowheads="1"/>
          </p:cNvSpPr>
          <p:nvPr>
            <p:ph type="body" idx="1"/>
          </p:nvPr>
        </p:nvSpPr>
        <p:spPr>
          <a:xfrm>
            <a:off x="863600" y="1816100"/>
            <a:ext cx="7366000" cy="3575050"/>
          </a:xfrm>
        </p:spPr>
        <p:txBody>
          <a:bodyPr/>
          <a:lstStyle/>
          <a:p>
            <a:pPr lvl="1"/>
            <a:r>
              <a:rPr lang="en-US"/>
              <a:t>If several columns have the same names but the data types do not match, the </a:t>
            </a:r>
            <a:r>
              <a:rPr lang="en-US">
                <a:latin typeface="Courier New" pitchFamily="49" charset="0"/>
              </a:rPr>
              <a:t>NATURAL</a:t>
            </a:r>
            <a:r>
              <a:rPr lang="en-US"/>
              <a:t> </a:t>
            </a:r>
            <a:r>
              <a:rPr lang="en-US">
                <a:latin typeface="Courier New" pitchFamily="49" charset="0"/>
              </a:rPr>
              <a:t>JOIN</a:t>
            </a:r>
            <a:r>
              <a:rPr lang="en-US"/>
              <a:t> clause can be modified with the </a:t>
            </a:r>
            <a:r>
              <a:rPr lang="en-US">
                <a:latin typeface="Courier New" pitchFamily="49" charset="0"/>
              </a:rPr>
              <a:t>USING</a:t>
            </a:r>
            <a:r>
              <a:rPr lang="en-US"/>
              <a:t> clause to specify the columns that should be used for an equijoin.</a:t>
            </a:r>
          </a:p>
          <a:p>
            <a:pPr lvl="1"/>
            <a:r>
              <a:rPr lang="en-US"/>
              <a:t>Use the </a:t>
            </a:r>
            <a:r>
              <a:rPr lang="en-US">
                <a:latin typeface="Courier New" pitchFamily="49" charset="0"/>
              </a:rPr>
              <a:t>USING</a:t>
            </a:r>
            <a:r>
              <a:rPr lang="en-US"/>
              <a:t> clause to match only one column when more than one column matches.</a:t>
            </a:r>
          </a:p>
          <a:p>
            <a:pPr lvl="1"/>
            <a:r>
              <a:rPr lang="en-US"/>
              <a:t>Do not use a table name or alias in the referenced columns.</a:t>
            </a:r>
          </a:p>
          <a:p>
            <a:pPr lvl="1"/>
            <a:r>
              <a:rPr lang="en-US"/>
              <a:t>The </a:t>
            </a:r>
            <a:r>
              <a:rPr lang="en-US">
                <a:latin typeface="Courier New" pitchFamily="49" charset="0"/>
              </a:rPr>
              <a:t>NATURAL</a:t>
            </a:r>
            <a:r>
              <a:rPr lang="en-US"/>
              <a:t> </a:t>
            </a:r>
            <a:r>
              <a:rPr lang="en-US">
                <a:latin typeface="Courier New" pitchFamily="49" charset="0"/>
              </a:rPr>
              <a:t>JOIN</a:t>
            </a:r>
            <a:r>
              <a:rPr lang="en-US"/>
              <a:t> and </a:t>
            </a:r>
            <a:r>
              <a:rPr lang="en-US">
                <a:latin typeface="Courier New" pitchFamily="49" charset="0"/>
              </a:rPr>
              <a:t>USING</a:t>
            </a:r>
            <a:r>
              <a:rPr lang="en-US"/>
              <a:t> clauses are mutually exclusive.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49" name="Rectangle 17"/>
          <p:cNvSpPr>
            <a:spLocks noGrp="1" noChangeArrowheads="1"/>
          </p:cNvSpPr>
          <p:nvPr>
            <p:ph type="title"/>
          </p:nvPr>
        </p:nvSpPr>
        <p:spPr/>
        <p:txBody>
          <a:bodyPr/>
          <a:lstStyle/>
          <a:p>
            <a:r>
              <a:rPr lang="en-US"/>
              <a:t>Joining Column Names</a:t>
            </a:r>
          </a:p>
        </p:txBody>
      </p:sp>
      <p:sp>
        <p:nvSpPr>
          <p:cNvPr id="376835" name="Rectangle 3"/>
          <p:cNvSpPr>
            <a:spLocks noChangeArrowheads="1"/>
          </p:cNvSpPr>
          <p:nvPr/>
        </p:nvSpPr>
        <p:spPr bwMode="auto">
          <a:xfrm>
            <a:off x="790575" y="1820863"/>
            <a:ext cx="162560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r>
              <a:rPr lang="en-US" sz="2000"/>
              <a:t> </a:t>
            </a:r>
          </a:p>
        </p:txBody>
      </p:sp>
      <p:sp>
        <p:nvSpPr>
          <p:cNvPr id="376836" name="Rectangle 4"/>
          <p:cNvSpPr>
            <a:spLocks noChangeArrowheads="1"/>
          </p:cNvSpPr>
          <p:nvPr/>
        </p:nvSpPr>
        <p:spPr bwMode="auto">
          <a:xfrm>
            <a:off x="5114925" y="1825625"/>
            <a:ext cx="20129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DEPARTMENTS </a:t>
            </a:r>
          </a:p>
        </p:txBody>
      </p:sp>
      <p:sp>
        <p:nvSpPr>
          <p:cNvPr id="376838" name="Rectangle 6"/>
          <p:cNvSpPr>
            <a:spLocks noChangeArrowheads="1"/>
          </p:cNvSpPr>
          <p:nvPr/>
        </p:nvSpPr>
        <p:spPr bwMode="auto">
          <a:xfrm>
            <a:off x="2655888" y="5881688"/>
            <a:ext cx="1609725" cy="427037"/>
          </a:xfrm>
          <a:prstGeom prst="rect">
            <a:avLst/>
          </a:prstGeom>
          <a:noFill/>
          <a:ln w="9525">
            <a:noFill/>
            <a:miter lim="800000"/>
            <a:headEnd/>
            <a:tailEnd/>
          </a:ln>
          <a:effectLst/>
        </p:spPr>
        <p:txBody>
          <a:bodyPr wrap="none" lIns="92075" tIns="46038" rIns="92075" bIns="46038">
            <a:spAutoFit/>
          </a:bodyPr>
          <a:lstStyle/>
          <a:p>
            <a:pPr eaLnBrk="0" hangingPunct="0">
              <a:lnSpc>
                <a:spcPct val="110000"/>
              </a:lnSpc>
              <a:spcBef>
                <a:spcPct val="0"/>
              </a:spcBef>
              <a:buClrTx/>
              <a:buFontTx/>
              <a:buNone/>
            </a:pPr>
            <a:r>
              <a:rPr lang="en-US" sz="2000"/>
              <a:t>Foreign key</a:t>
            </a:r>
          </a:p>
        </p:txBody>
      </p:sp>
      <p:sp>
        <p:nvSpPr>
          <p:cNvPr id="376840" name="Rectangle 8"/>
          <p:cNvSpPr>
            <a:spLocks noChangeArrowheads="1"/>
          </p:cNvSpPr>
          <p:nvPr/>
        </p:nvSpPr>
        <p:spPr bwMode="auto">
          <a:xfrm>
            <a:off x="4737100" y="5881688"/>
            <a:ext cx="1624013" cy="427037"/>
          </a:xfrm>
          <a:prstGeom prst="rect">
            <a:avLst/>
          </a:prstGeom>
          <a:noFill/>
          <a:ln w="9525">
            <a:noFill/>
            <a:miter lim="800000"/>
            <a:headEnd/>
            <a:tailEnd/>
          </a:ln>
          <a:effectLst/>
        </p:spPr>
        <p:txBody>
          <a:bodyPr wrap="none" lIns="92075" tIns="46038" rIns="92075" bIns="46038">
            <a:spAutoFit/>
          </a:bodyPr>
          <a:lstStyle/>
          <a:p>
            <a:pPr eaLnBrk="0" hangingPunct="0">
              <a:lnSpc>
                <a:spcPct val="110000"/>
              </a:lnSpc>
              <a:spcBef>
                <a:spcPct val="0"/>
              </a:spcBef>
              <a:buClrTx/>
              <a:buFontTx/>
              <a:buNone/>
            </a:pPr>
            <a:r>
              <a:rPr lang="en-US" sz="2000"/>
              <a:t>Primary key</a:t>
            </a:r>
          </a:p>
        </p:txBody>
      </p:sp>
      <p:pic>
        <p:nvPicPr>
          <p:cNvPr id="376842" name="Picture 10"/>
          <p:cNvPicPr>
            <a:picLocks noChangeAspect="1" noChangeArrowheads="1"/>
          </p:cNvPicPr>
          <p:nvPr/>
        </p:nvPicPr>
        <p:blipFill>
          <a:blip r:embed="rId3" cstate="print"/>
          <a:srcRect/>
          <a:stretch>
            <a:fillRect/>
          </a:stretch>
        </p:blipFill>
        <p:spPr bwMode="gray">
          <a:xfrm>
            <a:off x="855663" y="2268538"/>
            <a:ext cx="2466975" cy="3190875"/>
          </a:xfrm>
          <a:prstGeom prst="rect">
            <a:avLst/>
          </a:prstGeom>
          <a:noFill/>
          <a:ln w="25400">
            <a:noFill/>
            <a:miter lim="800000"/>
            <a:headEnd type="none" w="sm" len="sm"/>
            <a:tailEnd type="none" w="sm" len="sm"/>
          </a:ln>
          <a:effectLst/>
        </p:spPr>
      </p:pic>
      <p:pic>
        <p:nvPicPr>
          <p:cNvPr id="376843" name="Picture 11"/>
          <p:cNvPicPr>
            <a:picLocks noChangeAspect="1" noChangeArrowheads="1"/>
          </p:cNvPicPr>
          <p:nvPr/>
        </p:nvPicPr>
        <p:blipFill>
          <a:blip r:embed="rId4" cstate="print"/>
          <a:srcRect/>
          <a:stretch>
            <a:fillRect/>
          </a:stretch>
        </p:blipFill>
        <p:spPr bwMode="gray">
          <a:xfrm>
            <a:off x="5192713" y="2249488"/>
            <a:ext cx="2990850" cy="3181350"/>
          </a:xfrm>
          <a:prstGeom prst="rect">
            <a:avLst/>
          </a:prstGeom>
          <a:noFill/>
          <a:ln w="25400">
            <a:noFill/>
            <a:miter lim="800000"/>
            <a:headEnd type="none" w="sm" len="sm"/>
            <a:tailEnd type="none" w="sm" len="sm"/>
          </a:ln>
          <a:effectLst/>
        </p:spPr>
      </p:pic>
      <p:sp>
        <p:nvSpPr>
          <p:cNvPr id="376844" name="Rectangle 12"/>
          <p:cNvSpPr>
            <a:spLocks noChangeArrowheads="1"/>
          </p:cNvSpPr>
          <p:nvPr/>
        </p:nvSpPr>
        <p:spPr bwMode="auto">
          <a:xfrm>
            <a:off x="2038350" y="2328863"/>
            <a:ext cx="1262063" cy="3111500"/>
          </a:xfrm>
          <a:prstGeom prst="rect">
            <a:avLst/>
          </a:prstGeom>
          <a:noFill/>
          <a:ln w="25400">
            <a:solidFill>
              <a:schemeClr val="hlink"/>
            </a:solidFill>
            <a:miter lim="800000"/>
            <a:headEnd/>
            <a:tailEnd/>
          </a:ln>
          <a:effectLst/>
        </p:spPr>
        <p:txBody>
          <a:bodyPr wrap="none" anchor="ctr"/>
          <a:lstStyle/>
          <a:p>
            <a:endParaRPr lang="en-US"/>
          </a:p>
        </p:txBody>
      </p:sp>
      <p:sp>
        <p:nvSpPr>
          <p:cNvPr id="376845" name="Rectangle 13"/>
          <p:cNvSpPr>
            <a:spLocks noChangeArrowheads="1"/>
          </p:cNvSpPr>
          <p:nvPr/>
        </p:nvSpPr>
        <p:spPr bwMode="auto">
          <a:xfrm>
            <a:off x="5207000" y="2287588"/>
            <a:ext cx="1300163" cy="3111500"/>
          </a:xfrm>
          <a:prstGeom prst="rect">
            <a:avLst/>
          </a:prstGeom>
          <a:noFill/>
          <a:ln w="25400">
            <a:solidFill>
              <a:schemeClr val="hlink"/>
            </a:solidFill>
            <a:miter lim="800000"/>
            <a:headEnd/>
            <a:tailEnd/>
          </a:ln>
          <a:effectLst/>
        </p:spPr>
        <p:txBody>
          <a:bodyPr wrap="none" anchor="ctr"/>
          <a:lstStyle/>
          <a:p>
            <a:endParaRPr lang="en-US"/>
          </a:p>
        </p:txBody>
      </p:sp>
      <p:sp>
        <p:nvSpPr>
          <p:cNvPr id="376846" name="Text Box 14"/>
          <p:cNvSpPr txBox="1">
            <a:spLocks noChangeArrowheads="1"/>
          </p:cNvSpPr>
          <p:nvPr/>
        </p:nvSpPr>
        <p:spPr bwMode="auto">
          <a:xfrm>
            <a:off x="823913" y="5280025"/>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76839" name="Line 7"/>
          <p:cNvSpPr>
            <a:spLocks noChangeShapeType="1"/>
          </p:cNvSpPr>
          <p:nvPr/>
        </p:nvSpPr>
        <p:spPr bwMode="auto">
          <a:xfrm flipH="1" flipV="1">
            <a:off x="4181475" y="5219700"/>
            <a:ext cx="1588" cy="657225"/>
          </a:xfrm>
          <a:prstGeom prst="line">
            <a:avLst/>
          </a:prstGeom>
          <a:noFill/>
          <a:ln w="28575">
            <a:solidFill>
              <a:schemeClr val="tx1"/>
            </a:solidFill>
            <a:round/>
            <a:headEnd type="none" w="sm" len="sm"/>
            <a:tailEnd type="triangle" w="sm" len="sm"/>
          </a:ln>
          <a:effectLst/>
        </p:spPr>
        <p:txBody>
          <a:bodyPr/>
          <a:lstStyle/>
          <a:p>
            <a:endParaRPr lang="en-US"/>
          </a:p>
        </p:txBody>
      </p:sp>
      <p:sp>
        <p:nvSpPr>
          <p:cNvPr id="376841" name="Line 9"/>
          <p:cNvSpPr>
            <a:spLocks noChangeShapeType="1"/>
          </p:cNvSpPr>
          <p:nvPr/>
        </p:nvSpPr>
        <p:spPr bwMode="auto">
          <a:xfrm flipH="1" flipV="1">
            <a:off x="4875213" y="5219700"/>
            <a:ext cx="1587" cy="657225"/>
          </a:xfrm>
          <a:prstGeom prst="line">
            <a:avLst/>
          </a:prstGeom>
          <a:noFill/>
          <a:ln w="28575">
            <a:solidFill>
              <a:schemeClr val="tx1"/>
            </a:solidFill>
            <a:round/>
            <a:headEnd type="none" w="sm" len="sm"/>
            <a:tailEnd type="triangle" w="sm" len="sm"/>
          </a:ln>
          <a:effectLst/>
        </p:spPr>
        <p:txBody>
          <a:bodyPr/>
          <a:lstStyle/>
          <a:p>
            <a:endParaRPr lang="en-US"/>
          </a:p>
        </p:txBody>
      </p:sp>
      <p:sp>
        <p:nvSpPr>
          <p:cNvPr id="376847" name="Text Box 15"/>
          <p:cNvSpPr txBox="1">
            <a:spLocks noChangeArrowheads="1"/>
          </p:cNvSpPr>
          <p:nvPr/>
        </p:nvSpPr>
        <p:spPr bwMode="auto">
          <a:xfrm>
            <a:off x="4376738" y="5353050"/>
            <a:ext cx="3413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U5_2">
  <a:themeElements>
    <a:clrScheme name="">
      <a:dk1>
        <a:srgbClr val="000000"/>
      </a:dk1>
      <a:lt1>
        <a:srgbClr val="FFFFFF"/>
      </a:lt1>
      <a:dk2>
        <a:srgbClr val="000000"/>
      </a:dk2>
      <a:lt2>
        <a:srgbClr val="000000"/>
      </a:lt2>
      <a:accent1>
        <a:srgbClr val="CCCCCC"/>
      </a:accent1>
      <a:accent2>
        <a:srgbClr val="FF0000"/>
      </a:accent2>
      <a:accent3>
        <a:srgbClr val="FFFFFF"/>
      </a:accent3>
      <a:accent4>
        <a:srgbClr val="000000"/>
      </a:accent4>
      <a:accent5>
        <a:srgbClr val="E2E2E2"/>
      </a:accent5>
      <a:accent6>
        <a:srgbClr val="E70000"/>
      </a:accent6>
      <a:hlink>
        <a:srgbClr val="FF0000"/>
      </a:hlink>
      <a:folHlink>
        <a:srgbClr val="999999"/>
      </a:folHlink>
    </a:clrScheme>
    <a:fontScheme name="OU5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themeOverride>
</file>

<file path=docProps/app.xml><?xml version="1.0" encoding="utf-8"?>
<Properties xmlns="http://schemas.openxmlformats.org/officeDocument/2006/extended-properties" xmlns:vt="http://schemas.openxmlformats.org/officeDocument/2006/docPropsVTypes">
  <Template>E:\TURTLE\OU5_Template\OU5_2\OU5_2.ppt</Template>
  <TotalTime>4701</TotalTime>
  <Words>3617</Words>
  <Application>Microsoft Office PowerPoint</Application>
  <PresentationFormat>On-screen Show (4:3)</PresentationFormat>
  <Paragraphs>402</Paragraphs>
  <Slides>36</Slides>
  <Notes>36</Notes>
  <HiddenSlides>6</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Times New Roman</vt:lpstr>
      <vt:lpstr>Arial</vt:lpstr>
      <vt:lpstr>Courier New</vt:lpstr>
      <vt:lpstr>Times</vt:lpstr>
      <vt:lpstr>OU5_2</vt:lpstr>
      <vt:lpstr>Displaying Data  from Multiple Tables</vt:lpstr>
      <vt:lpstr>Objectives</vt:lpstr>
      <vt:lpstr>Obtaining Data from Multiple Tables</vt:lpstr>
      <vt:lpstr>Types of Joins</vt:lpstr>
      <vt:lpstr>Joining Tables Using SQL:1999 Syntax</vt:lpstr>
      <vt:lpstr>Creating Natural Joins</vt:lpstr>
      <vt:lpstr>Retrieving Records with Natural Joins</vt:lpstr>
      <vt:lpstr>Creating Joins with the USING Clause</vt:lpstr>
      <vt:lpstr>Joining Column Names</vt:lpstr>
      <vt:lpstr>Retrieving Records with the USING Clause</vt:lpstr>
      <vt:lpstr>Qualifying Ambiguous  Column Names</vt:lpstr>
      <vt:lpstr>Using Table Aliases</vt:lpstr>
      <vt:lpstr>Creating Joins with the ON Clause</vt:lpstr>
      <vt:lpstr>Retrieving Records with the ON Clause</vt:lpstr>
      <vt:lpstr>Self-Joins Using the ON Clause</vt:lpstr>
      <vt:lpstr>Self-Joins Using the ON Clause</vt:lpstr>
      <vt:lpstr>Applying Additional Conditions to a Join</vt:lpstr>
      <vt:lpstr>Creating Three-Way Joins with the  ON Clause</vt:lpstr>
      <vt:lpstr>Non-Equijoins</vt:lpstr>
      <vt:lpstr>Retrieving Records  with Non-Equijoins</vt:lpstr>
      <vt:lpstr>Outer Joins</vt:lpstr>
      <vt:lpstr>INNER Versus OUTER Joins</vt:lpstr>
      <vt:lpstr>LEFT OUTER JOIN</vt:lpstr>
      <vt:lpstr>RIGHT OUTER JOIN</vt:lpstr>
      <vt:lpstr>FULL OUTER JOIN</vt:lpstr>
      <vt:lpstr>Cartesian Products</vt:lpstr>
      <vt:lpstr>Generating a Cartesian Product</vt:lpstr>
      <vt:lpstr>Creating Cross Joins</vt:lpstr>
      <vt:lpstr>Summary</vt:lpstr>
      <vt:lpstr>Practice 5: Overview</vt:lpstr>
      <vt:lpstr>Slide 31</vt:lpstr>
      <vt:lpstr>Slide 32</vt:lpstr>
      <vt:lpstr>Slide 33</vt:lpstr>
      <vt:lpstr>Slide 34</vt:lpstr>
      <vt:lpstr>Slide 35</vt:lpstr>
      <vt:lpstr>Slide 36</vt:lpstr>
    </vt:vector>
  </TitlesOfParts>
  <Company>Oracle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Oracle</dc:creator>
  <cp:lastModifiedBy>Abhijit Padte</cp:lastModifiedBy>
  <cp:revision>486</cp:revision>
  <cp:lastPrinted>2002-03-28T23:57:22Z</cp:lastPrinted>
  <dcterms:created xsi:type="dcterms:W3CDTF">2001-07-03T17:11:09Z</dcterms:created>
  <dcterms:modified xsi:type="dcterms:W3CDTF">2009-09-24T18:52:05Z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ome_page">
    <vt:lpwstr>http://ap337sun.us.oracle.com/powerpoint</vt:lpwstr>
  </property>
  <property fmtid="{D5CDD505-2E9C-101B-9397-08002B2CF9AE}" pid="3" name="Version">
    <vt:lpwstr>1.00</vt:lpwstr>
  </property>
  <property fmtid="{D5CDD505-2E9C-101B-9397-08002B2CF9AE}" pid="4" name="Build_version">
    <vt:lpwstr> 111</vt:lpwstr>
  </property>
  <property fmtid="{D5CDD505-2E9C-101B-9397-08002B2CF9AE}" pid="5" name="Build_Date">
    <vt:filetime>2001-07-03T07:00:00Z</vt:filetime>
  </property>
  <property fmtid="{D5CDD505-2E9C-101B-9397-08002B2CF9AE}" pid="6" name="Build_Time">
    <vt:lpwstr>10:11:09 AM</vt:lpwstr>
  </property>
  <property fmtid="{D5CDD505-2E9C-101B-9397-08002B2CF9AE}" pid="7" name="Install_dir">
    <vt:lpwstr/>
  </property>
</Properties>
</file>